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87" r:id="rId2"/>
    <p:sldId id="358" r:id="rId3"/>
    <p:sldId id="359" r:id="rId4"/>
    <p:sldId id="354" r:id="rId5"/>
    <p:sldId id="360" r:id="rId6"/>
    <p:sldId id="322" r:id="rId7"/>
    <p:sldId id="323" r:id="rId8"/>
    <p:sldId id="324" r:id="rId9"/>
    <p:sldId id="361" r:id="rId10"/>
    <p:sldId id="328" r:id="rId11"/>
    <p:sldId id="362" r:id="rId12"/>
    <p:sldId id="363" r:id="rId13"/>
    <p:sldId id="364" r:id="rId14"/>
    <p:sldId id="267" r:id="rId15"/>
    <p:sldId id="329" r:id="rId16"/>
    <p:sldId id="332" r:id="rId17"/>
    <p:sldId id="350" r:id="rId18"/>
    <p:sldId id="333" r:id="rId19"/>
    <p:sldId id="384" r:id="rId20"/>
    <p:sldId id="352" r:id="rId21"/>
    <p:sldId id="367" r:id="rId22"/>
    <p:sldId id="356" r:id="rId23"/>
    <p:sldId id="326" r:id="rId24"/>
    <p:sldId id="325" r:id="rId25"/>
    <p:sldId id="355" r:id="rId26"/>
    <p:sldId id="330" r:id="rId27"/>
    <p:sldId id="331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57" r:id="rId37"/>
    <p:sldId id="38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</p:sldIdLst>
  <p:sldSz cx="9144000" cy="6858000" type="screen4x3"/>
  <p:notesSz cx="6797675" cy="9926638"/>
  <p:custShowLst>
    <p:custShow name="Presentación personalizada 1" id="0">
      <p:sldLst>
        <p:sld r:id="rId2"/>
        <p:sld r:id="rId5"/>
        <p:sld r:id="rId7"/>
        <p:sld r:id="rId8"/>
        <p:sld r:id="rId9"/>
        <p:sld r:id="rId11"/>
        <p:sld r:id="rId16"/>
        <p:sld r:id="rId17"/>
        <p:sld r:id="rId19"/>
        <p:sld r:id="rId18"/>
        <p:sld r:id="rId21"/>
        <p:sld r:id="rId23"/>
        <p:sld r:id="rId15"/>
        <p:sld r:id="rId24"/>
      </p:sldLst>
    </p:custShow>
  </p:custShow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srgbClr val="FF0000"/>
    </p:penClr>
  </p:showPr>
  <p:clrMru>
    <a:srgbClr val="C8E171"/>
    <a:srgbClr val="ACBCDC"/>
    <a:srgbClr val="DBE6C4"/>
    <a:srgbClr val="E2DE62"/>
    <a:srgbClr val="77933C"/>
    <a:srgbClr val="9BB43C"/>
    <a:srgbClr val="DA3757"/>
    <a:srgbClr val="C13D56"/>
    <a:srgbClr val="FF3300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9700" autoAdjust="0"/>
  </p:normalViewPr>
  <p:slideViewPr>
    <p:cSldViewPr>
      <p:cViewPr varScale="1">
        <p:scale>
          <a:sx n="65" d="100"/>
          <a:sy n="65" d="100"/>
        </p:scale>
        <p:origin x="-12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84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6369538175175527"/>
          <c:y val="0.16648030491589644"/>
          <c:w val="0.68995703573920064"/>
          <c:h val="0.6521850330460768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198"/>
                  </a:pPr>
                  <a:endParaRPr lang="es-E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198"/>
                  </a:pPr>
                  <a:endParaRPr lang="es-E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198"/>
                  </a:pPr>
                  <a:endParaRPr lang="es-ES"/>
                </a:p>
              </c:txPr>
            </c:dLbl>
            <c:dLbl>
              <c:idx val="3"/>
              <c:layout>
                <c:manualLayout>
                  <c:x val="8.1511811023622066E-2"/>
                  <c:y val="0.10435802165354331"/>
                </c:manualLayout>
              </c:layout>
              <c:spPr/>
              <c:txPr>
                <a:bodyPr/>
                <a:lstStyle/>
                <a:p>
                  <a:pPr>
                    <a:defRPr sz="1198"/>
                  </a:pPr>
                  <a:endParaRPr lang="es-ES"/>
                </a:p>
              </c:txPr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397"/>
                </a:pPr>
                <a:endParaRPr lang="es-ES"/>
              </a:p>
            </c:txPr>
            <c:showCatName val="1"/>
            <c:showPercent val="1"/>
            <c:showLeaderLines val="1"/>
          </c:dLbls>
          <c:cat>
            <c:strRef>
              <c:f>Hoja1!$A$2:$A$5</c:f>
              <c:strCache>
                <c:ptCount val="4"/>
                <c:pt idx="0">
                  <c:v>Agricultura, ganadería, etc…</c:v>
                </c:pt>
                <c:pt idx="1">
                  <c:v>Industria</c:v>
                </c:pt>
                <c:pt idx="2">
                  <c:v>Construcción</c:v>
                </c:pt>
                <c:pt idx="3">
                  <c:v>Servicios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4.7</c:v>
                </c:pt>
                <c:pt idx="1">
                  <c:v>12.4</c:v>
                </c:pt>
                <c:pt idx="2">
                  <c:v>9.1</c:v>
                </c:pt>
                <c:pt idx="3">
                  <c:v>73.8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51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es-E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48A7C-C62D-4388-9A1E-CA111BD9744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7FCB56E-19ED-4446-8155-664989709875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70000"/>
            </a:lnSpc>
          </a:pPr>
          <a:r>
            <a:rPr lang="es-ES" sz="12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PIB 138.300 </a:t>
          </a:r>
          <a:r>
            <a:rPr lang="es-ES" sz="1200" b="1" dirty="0" err="1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mill</a:t>
          </a:r>
          <a:r>
            <a:rPr lang="es-ES" sz="12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./euros Renta per cápita 16.666 € (2013)</a:t>
          </a:r>
        </a:p>
      </dgm:t>
    </dgm:pt>
    <dgm:pt modelId="{F7A0D3F1-5143-46DC-BD62-68DD71FD3657}" type="parTrans" cxnId="{6AAE7418-B74B-48DE-A1F3-5DD15ACF6EAC}">
      <dgm:prSet/>
      <dgm:spPr/>
      <dgm:t>
        <a:bodyPr/>
        <a:lstStyle/>
        <a:p>
          <a:pPr>
            <a:lnSpc>
              <a:spcPct val="70000"/>
            </a:lnSpc>
          </a:pPr>
          <a:endParaRPr lang="es-ES" sz="1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C44695A-0B84-4CBC-AE0E-63FE22EF20BD}" type="sibTrans" cxnId="{6AAE7418-B74B-48DE-A1F3-5DD15ACF6EAC}">
      <dgm:prSet/>
      <dgm:spPr/>
      <dgm:t>
        <a:bodyPr/>
        <a:lstStyle/>
        <a:p>
          <a:pPr>
            <a:lnSpc>
              <a:spcPct val="70000"/>
            </a:lnSpc>
          </a:pPr>
          <a:endParaRPr lang="es-ES" sz="1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601CD78-96F2-4604-8D61-1E019D918F12}">
      <dgm:prSet phldrT="[Texto]" custT="1"/>
      <dgm:spPr/>
      <dgm:t>
        <a:bodyPr/>
        <a:lstStyle/>
        <a:p>
          <a:pPr>
            <a:lnSpc>
              <a:spcPct val="70000"/>
            </a:lnSpc>
          </a:pPr>
          <a:endParaRPr lang="es-ES_tradnl" sz="12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>
            <a:lnSpc>
              <a:spcPct val="70000"/>
            </a:lnSpc>
          </a:pPr>
          <a:r>
            <a:rPr lang="es-ES_tradnl" sz="1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Superficie </a:t>
          </a:r>
        </a:p>
        <a:p>
          <a:pPr>
            <a:lnSpc>
              <a:spcPct val="70000"/>
            </a:lnSpc>
          </a:pPr>
          <a:r>
            <a:rPr lang="es-ES_tradnl" sz="1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87.597 km</a:t>
          </a:r>
          <a:r>
            <a:rPr lang="es-ES_tradnl" sz="1200" b="1" baseline="30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</a:t>
          </a:r>
          <a:endParaRPr lang="es-ES" sz="1200" b="1" baseline="300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EC9449C-93F9-4920-B667-22604EF472BF}" type="parTrans" cxnId="{A4ECD539-C2E9-409B-AD6F-A9C27EC5A6CC}">
      <dgm:prSet/>
      <dgm:spPr/>
      <dgm:t>
        <a:bodyPr/>
        <a:lstStyle/>
        <a:p>
          <a:pPr>
            <a:lnSpc>
              <a:spcPct val="70000"/>
            </a:lnSpc>
          </a:pPr>
          <a:endParaRPr lang="es-ES" sz="1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173EBDD-4B74-4A63-A3F7-D492479A9BE7}" type="sibTrans" cxnId="{A4ECD539-C2E9-409B-AD6F-A9C27EC5A6CC}">
      <dgm:prSet/>
      <dgm:spPr/>
      <dgm:t>
        <a:bodyPr/>
        <a:lstStyle/>
        <a:p>
          <a:pPr>
            <a:lnSpc>
              <a:spcPct val="70000"/>
            </a:lnSpc>
          </a:pPr>
          <a:endParaRPr lang="es-ES" sz="1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29708DE-1AFB-4FCA-B756-734B26ED14C2}">
      <dgm:prSet phldrT="[Texto]" custT="1"/>
      <dgm:spPr/>
      <dgm:t>
        <a:bodyPr/>
        <a:lstStyle/>
        <a:p>
          <a:pPr>
            <a:lnSpc>
              <a:spcPct val="70000"/>
            </a:lnSpc>
          </a:pPr>
          <a:r>
            <a:rPr lang="es-ES_tradnl" sz="1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Población (2014) 8.392.635</a:t>
          </a:r>
          <a:endParaRPr lang="es-ES_tradnl" sz="12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7438086-468D-4285-B2A3-DAFB44FF7CD8}" type="sibTrans" cxnId="{C8A3B0E3-C1D4-4126-9FD9-470D38514578}">
      <dgm:prSet/>
      <dgm:spPr/>
      <dgm:t>
        <a:bodyPr/>
        <a:lstStyle/>
        <a:p>
          <a:pPr>
            <a:lnSpc>
              <a:spcPct val="70000"/>
            </a:lnSpc>
          </a:pPr>
          <a:endParaRPr lang="es-ES" sz="1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11C0C11-516D-4AB8-86BC-A5849BE1E643}" type="parTrans" cxnId="{C8A3B0E3-C1D4-4126-9FD9-470D38514578}">
      <dgm:prSet/>
      <dgm:spPr/>
      <dgm:t>
        <a:bodyPr/>
        <a:lstStyle/>
        <a:p>
          <a:pPr>
            <a:lnSpc>
              <a:spcPct val="70000"/>
            </a:lnSpc>
          </a:pPr>
          <a:endParaRPr lang="es-ES" sz="1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7C3AF7C-067B-4875-BD49-6F4B8D5A9D2E}">
      <dgm:prSet custT="1"/>
      <dgm:spPr/>
      <dgm:t>
        <a:bodyPr/>
        <a:lstStyle/>
        <a:p>
          <a:r>
            <a:rPr lang="es-ES" sz="1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Nº de empresas (2013) 472.370</a:t>
          </a:r>
          <a:endParaRPr lang="es-ES" sz="12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ED33F93-FD57-4CA4-89A1-5AAB2578A545}" type="parTrans" cxnId="{AE21B7BC-6B97-4F43-A1FD-112AF33DE6A1}">
      <dgm:prSet/>
      <dgm:spPr/>
      <dgm:t>
        <a:bodyPr/>
        <a:lstStyle/>
        <a:p>
          <a:endParaRPr lang="es-ES" sz="1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6955FCC-19C7-4498-88BE-4EE9854B2DC2}" type="sibTrans" cxnId="{AE21B7BC-6B97-4F43-A1FD-112AF33DE6A1}">
      <dgm:prSet/>
      <dgm:spPr/>
      <dgm:t>
        <a:bodyPr/>
        <a:lstStyle/>
        <a:p>
          <a:endParaRPr lang="es-ES" sz="1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1E8A7E4-CCF4-4D6A-BD4C-8DC4B4094013}">
      <dgm:prSet custT="1"/>
      <dgm:spPr/>
      <dgm:t>
        <a:bodyPr/>
        <a:lstStyle/>
        <a:p>
          <a:r>
            <a:rPr lang="es-ES" sz="1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Población activa (2º </a:t>
          </a:r>
          <a:r>
            <a:rPr lang="es-ES" sz="1200" b="1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trim</a:t>
          </a:r>
          <a:r>
            <a:rPr lang="es-ES" sz="1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 2014) 4.031.000</a:t>
          </a:r>
          <a:endParaRPr lang="es-ES" sz="12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D55F6C9-6F3C-4EAA-99D1-4F86ECEBAB4F}" type="parTrans" cxnId="{0CC265F6-E516-4055-AC21-383817430C4A}">
      <dgm:prSet/>
      <dgm:spPr/>
      <dgm:t>
        <a:bodyPr/>
        <a:lstStyle/>
        <a:p>
          <a:endParaRPr lang="es-ES" sz="1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E028364-08E6-428F-B3EC-0F48DA6DC2AB}" type="sibTrans" cxnId="{0CC265F6-E516-4055-AC21-383817430C4A}">
      <dgm:prSet/>
      <dgm:spPr/>
      <dgm:t>
        <a:bodyPr/>
        <a:lstStyle/>
        <a:p>
          <a:endParaRPr lang="es-ES" sz="1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272FE80-B179-4CBE-9CAE-3A2868ECF1AD}" type="pres">
      <dgm:prSet presAssocID="{1B348A7C-C62D-4388-9A1E-CA111BD974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BAE999-2333-4C33-8784-0E7FD7A1A9FA}" type="pres">
      <dgm:prSet presAssocID="{1B348A7C-C62D-4388-9A1E-CA111BD97447}" presName="matrix" presStyleCnt="0"/>
      <dgm:spPr/>
    </dgm:pt>
    <dgm:pt modelId="{112D4841-91F5-42F1-9203-E3217CA752B4}" type="pres">
      <dgm:prSet presAssocID="{1B348A7C-C62D-4388-9A1E-CA111BD97447}" presName="tile1" presStyleLbl="node1" presStyleIdx="0" presStyleCnt="4" custLinFactNeighborX="0" custLinFactNeighborY="0"/>
      <dgm:spPr/>
      <dgm:t>
        <a:bodyPr/>
        <a:lstStyle/>
        <a:p>
          <a:endParaRPr lang="es-ES"/>
        </a:p>
      </dgm:t>
    </dgm:pt>
    <dgm:pt modelId="{681CC206-12BE-484A-87C9-0F6BDAEE394D}" type="pres">
      <dgm:prSet presAssocID="{1B348A7C-C62D-4388-9A1E-CA111BD974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1AAC8-6B40-48A2-B0BF-EB252E4CF575}" type="pres">
      <dgm:prSet presAssocID="{1B348A7C-C62D-4388-9A1E-CA111BD97447}" presName="tile2" presStyleLbl="node1" presStyleIdx="1" presStyleCnt="4" custLinFactNeighborX="381" custLinFactNeighborY="-5398"/>
      <dgm:spPr/>
      <dgm:t>
        <a:bodyPr/>
        <a:lstStyle/>
        <a:p>
          <a:endParaRPr lang="es-ES"/>
        </a:p>
      </dgm:t>
    </dgm:pt>
    <dgm:pt modelId="{99D329B1-1B62-439B-8C44-371536B21E0B}" type="pres">
      <dgm:prSet presAssocID="{1B348A7C-C62D-4388-9A1E-CA111BD974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1A6A6A-EFCE-4FB8-8E37-735FB183BDC3}" type="pres">
      <dgm:prSet presAssocID="{1B348A7C-C62D-4388-9A1E-CA111BD97447}" presName="tile3" presStyleLbl="node1" presStyleIdx="2" presStyleCnt="4" custLinFactNeighborX="-4939" custLinFactNeighborY="161"/>
      <dgm:spPr/>
      <dgm:t>
        <a:bodyPr/>
        <a:lstStyle/>
        <a:p>
          <a:endParaRPr lang="es-ES"/>
        </a:p>
      </dgm:t>
    </dgm:pt>
    <dgm:pt modelId="{1E6F7340-5520-47CF-A876-1F248BCC9C13}" type="pres">
      <dgm:prSet presAssocID="{1B348A7C-C62D-4388-9A1E-CA111BD974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AE4BF9-BE05-493A-9B76-7758C4E5D6CA}" type="pres">
      <dgm:prSet presAssocID="{1B348A7C-C62D-4388-9A1E-CA111BD97447}" presName="tile4" presStyleLbl="node1" presStyleIdx="3" presStyleCnt="4" custScaleY="108334" custLinFactNeighborX="1961" custLinFactNeighborY="-4167"/>
      <dgm:spPr/>
      <dgm:t>
        <a:bodyPr/>
        <a:lstStyle/>
        <a:p>
          <a:endParaRPr lang="es-ES"/>
        </a:p>
      </dgm:t>
    </dgm:pt>
    <dgm:pt modelId="{65B2A88B-F786-4A65-B36E-BC49885588F4}" type="pres">
      <dgm:prSet presAssocID="{1B348A7C-C62D-4388-9A1E-CA111BD974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6072B4-CC33-402A-9465-8B673634367D}" type="pres">
      <dgm:prSet presAssocID="{1B348A7C-C62D-4388-9A1E-CA111BD97447}" presName="centerTile" presStyleLbl="fgShp" presStyleIdx="0" presStyleCnt="1" custScaleX="220952" custScaleY="9754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399532FE-97D4-4B37-8D20-51D051392BAB}" type="presOf" srcId="{97C3AF7C-067B-4875-BD49-6F4B8D5A9D2E}" destId="{1E6F7340-5520-47CF-A876-1F248BCC9C13}" srcOrd="1" destOrd="0" presId="urn:microsoft.com/office/officeart/2005/8/layout/matrix1"/>
    <dgm:cxn modelId="{C8A3B0E3-C1D4-4126-9FD9-470D38514578}" srcId="{77FCB56E-19ED-4446-8155-664989709875}" destId="{D29708DE-1AFB-4FCA-B756-734B26ED14C2}" srcOrd="1" destOrd="0" parTransId="{311C0C11-516D-4AB8-86BC-A5849BE1E643}" sibTransId="{37438086-468D-4285-B2A3-DAFB44FF7CD8}"/>
    <dgm:cxn modelId="{E2D91FA9-C165-4666-913D-D2BCFB8D012E}" type="presOf" srcId="{77FCB56E-19ED-4446-8155-664989709875}" destId="{EC6072B4-CC33-402A-9465-8B673634367D}" srcOrd="0" destOrd="0" presId="urn:microsoft.com/office/officeart/2005/8/layout/matrix1"/>
    <dgm:cxn modelId="{2DD1AF0C-8888-4A92-9C57-EA728A5473EB}" type="presOf" srcId="{D601CD78-96F2-4604-8D61-1E019D918F12}" destId="{112D4841-91F5-42F1-9203-E3217CA752B4}" srcOrd="0" destOrd="0" presId="urn:microsoft.com/office/officeart/2005/8/layout/matrix1"/>
    <dgm:cxn modelId="{75CBC191-AC59-437C-99B7-B976A4AD92E9}" type="presOf" srcId="{F1E8A7E4-CCF4-4D6A-BD4C-8DC4B4094013}" destId="{51AE4BF9-BE05-493A-9B76-7758C4E5D6CA}" srcOrd="0" destOrd="0" presId="urn:microsoft.com/office/officeart/2005/8/layout/matrix1"/>
    <dgm:cxn modelId="{0CC265F6-E516-4055-AC21-383817430C4A}" srcId="{77FCB56E-19ED-4446-8155-664989709875}" destId="{F1E8A7E4-CCF4-4D6A-BD4C-8DC4B4094013}" srcOrd="3" destOrd="0" parTransId="{AD55F6C9-6F3C-4EAA-99D1-4F86ECEBAB4F}" sibTransId="{0E028364-08E6-428F-B3EC-0F48DA6DC2AB}"/>
    <dgm:cxn modelId="{F607222E-3837-4920-9852-DE795BC9A027}" type="presOf" srcId="{1B348A7C-C62D-4388-9A1E-CA111BD97447}" destId="{2272FE80-B179-4CBE-9CAE-3A2868ECF1AD}" srcOrd="0" destOrd="0" presId="urn:microsoft.com/office/officeart/2005/8/layout/matrix1"/>
    <dgm:cxn modelId="{32B20305-4B0A-4B45-9DD6-C59F2DB226C9}" type="presOf" srcId="{F1E8A7E4-CCF4-4D6A-BD4C-8DC4B4094013}" destId="{65B2A88B-F786-4A65-B36E-BC49885588F4}" srcOrd="1" destOrd="0" presId="urn:microsoft.com/office/officeart/2005/8/layout/matrix1"/>
    <dgm:cxn modelId="{2260A0A9-16CE-45D4-AE66-0942C63C700C}" type="presOf" srcId="{D29708DE-1AFB-4FCA-B756-734B26ED14C2}" destId="{99D329B1-1B62-439B-8C44-371536B21E0B}" srcOrd="1" destOrd="0" presId="urn:microsoft.com/office/officeart/2005/8/layout/matrix1"/>
    <dgm:cxn modelId="{AE21B7BC-6B97-4F43-A1FD-112AF33DE6A1}" srcId="{77FCB56E-19ED-4446-8155-664989709875}" destId="{97C3AF7C-067B-4875-BD49-6F4B8D5A9D2E}" srcOrd="2" destOrd="0" parTransId="{DED33F93-FD57-4CA4-89A1-5AAB2578A545}" sibTransId="{F6955FCC-19C7-4498-88BE-4EE9854B2DC2}"/>
    <dgm:cxn modelId="{6AAE7418-B74B-48DE-A1F3-5DD15ACF6EAC}" srcId="{1B348A7C-C62D-4388-9A1E-CA111BD97447}" destId="{77FCB56E-19ED-4446-8155-664989709875}" srcOrd="0" destOrd="0" parTransId="{F7A0D3F1-5143-46DC-BD62-68DD71FD3657}" sibTransId="{3C44695A-0B84-4CBC-AE0E-63FE22EF20BD}"/>
    <dgm:cxn modelId="{3F6CC638-3594-4A33-A4B0-D042769BE18F}" type="presOf" srcId="{D601CD78-96F2-4604-8D61-1E019D918F12}" destId="{681CC206-12BE-484A-87C9-0F6BDAEE394D}" srcOrd="1" destOrd="0" presId="urn:microsoft.com/office/officeart/2005/8/layout/matrix1"/>
    <dgm:cxn modelId="{DABA75DE-01FE-4914-B3FA-8ACB56A68662}" type="presOf" srcId="{D29708DE-1AFB-4FCA-B756-734B26ED14C2}" destId="{D751AAC8-6B40-48A2-B0BF-EB252E4CF575}" srcOrd="0" destOrd="0" presId="urn:microsoft.com/office/officeart/2005/8/layout/matrix1"/>
    <dgm:cxn modelId="{4EC1ED27-12B1-4052-BEA6-B79232B8B637}" type="presOf" srcId="{97C3AF7C-067B-4875-BD49-6F4B8D5A9D2E}" destId="{F51A6A6A-EFCE-4FB8-8E37-735FB183BDC3}" srcOrd="0" destOrd="0" presId="urn:microsoft.com/office/officeart/2005/8/layout/matrix1"/>
    <dgm:cxn modelId="{A4ECD539-C2E9-409B-AD6F-A9C27EC5A6CC}" srcId="{77FCB56E-19ED-4446-8155-664989709875}" destId="{D601CD78-96F2-4604-8D61-1E019D918F12}" srcOrd="0" destOrd="0" parTransId="{7EC9449C-93F9-4920-B667-22604EF472BF}" sibTransId="{E173EBDD-4B74-4A63-A3F7-D492479A9BE7}"/>
    <dgm:cxn modelId="{B6914A04-6680-42B8-B73E-753A10784601}" type="presParOf" srcId="{2272FE80-B179-4CBE-9CAE-3A2868ECF1AD}" destId="{76BAE999-2333-4C33-8784-0E7FD7A1A9FA}" srcOrd="0" destOrd="0" presId="urn:microsoft.com/office/officeart/2005/8/layout/matrix1"/>
    <dgm:cxn modelId="{43CF2C5B-076C-4277-9E72-23997086F5B9}" type="presParOf" srcId="{76BAE999-2333-4C33-8784-0E7FD7A1A9FA}" destId="{112D4841-91F5-42F1-9203-E3217CA752B4}" srcOrd="0" destOrd="0" presId="urn:microsoft.com/office/officeart/2005/8/layout/matrix1"/>
    <dgm:cxn modelId="{B6ED4AF0-25C2-492F-BB49-D4C5667B50B1}" type="presParOf" srcId="{76BAE999-2333-4C33-8784-0E7FD7A1A9FA}" destId="{681CC206-12BE-484A-87C9-0F6BDAEE394D}" srcOrd="1" destOrd="0" presId="urn:microsoft.com/office/officeart/2005/8/layout/matrix1"/>
    <dgm:cxn modelId="{2560933E-790D-4092-805C-48941FC7BE6C}" type="presParOf" srcId="{76BAE999-2333-4C33-8784-0E7FD7A1A9FA}" destId="{D751AAC8-6B40-48A2-B0BF-EB252E4CF575}" srcOrd="2" destOrd="0" presId="urn:microsoft.com/office/officeart/2005/8/layout/matrix1"/>
    <dgm:cxn modelId="{EC305977-5294-47C5-96A1-B2A2B9B0F96B}" type="presParOf" srcId="{76BAE999-2333-4C33-8784-0E7FD7A1A9FA}" destId="{99D329B1-1B62-439B-8C44-371536B21E0B}" srcOrd="3" destOrd="0" presId="urn:microsoft.com/office/officeart/2005/8/layout/matrix1"/>
    <dgm:cxn modelId="{ED666C25-DF12-4735-BD64-EBC1109B3E1F}" type="presParOf" srcId="{76BAE999-2333-4C33-8784-0E7FD7A1A9FA}" destId="{F51A6A6A-EFCE-4FB8-8E37-735FB183BDC3}" srcOrd="4" destOrd="0" presId="urn:microsoft.com/office/officeart/2005/8/layout/matrix1"/>
    <dgm:cxn modelId="{B0BA64C9-021E-4024-A8DB-73602677B8B3}" type="presParOf" srcId="{76BAE999-2333-4C33-8784-0E7FD7A1A9FA}" destId="{1E6F7340-5520-47CF-A876-1F248BCC9C13}" srcOrd="5" destOrd="0" presId="urn:microsoft.com/office/officeart/2005/8/layout/matrix1"/>
    <dgm:cxn modelId="{E30C00A9-F762-43FC-BDE6-D3A0409E2097}" type="presParOf" srcId="{76BAE999-2333-4C33-8784-0E7FD7A1A9FA}" destId="{51AE4BF9-BE05-493A-9B76-7758C4E5D6CA}" srcOrd="6" destOrd="0" presId="urn:microsoft.com/office/officeart/2005/8/layout/matrix1"/>
    <dgm:cxn modelId="{9A57BF84-5D20-43B8-8B5A-170990A4F87A}" type="presParOf" srcId="{76BAE999-2333-4C33-8784-0E7FD7A1A9FA}" destId="{65B2A88B-F786-4A65-B36E-BC49885588F4}" srcOrd="7" destOrd="0" presId="urn:microsoft.com/office/officeart/2005/8/layout/matrix1"/>
    <dgm:cxn modelId="{0B0E24FA-64A8-4442-BF7A-AE3E0FFBA1B8}" type="presParOf" srcId="{2272FE80-B179-4CBE-9CAE-3A2868ECF1AD}" destId="{EC6072B4-CC33-402A-9465-8B673634367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348A7C-C62D-4388-9A1E-CA111BD9744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7FCB56E-19ED-4446-8155-664989709875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70000"/>
            </a:lnSpc>
          </a:pPr>
          <a:r>
            <a:rPr lang="es-ES_tradnl" sz="11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Gasto en I+D </a:t>
          </a:r>
          <a:r>
            <a:rPr lang="es-ES_tradnl" sz="11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/ PIB   1,1 </a:t>
          </a:r>
          <a:r>
            <a:rPr lang="es-ES_tradnl" sz="11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%</a:t>
          </a:r>
          <a:endParaRPr lang="es-ES" sz="1100" b="1" dirty="0">
            <a:solidFill>
              <a:schemeClr val="accent1">
                <a:lumMod val="75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7A0D3F1-5143-46DC-BD62-68DD71FD3657}" type="parTrans" cxnId="{6AAE7418-B74B-48DE-A1F3-5DD15ACF6EAC}">
      <dgm:prSet/>
      <dgm:spPr/>
      <dgm:t>
        <a:bodyPr/>
        <a:lstStyle/>
        <a:p>
          <a:pPr>
            <a:lnSpc>
              <a:spcPct val="70000"/>
            </a:lnSpc>
          </a:pPr>
          <a:endParaRPr lang="es-ES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C44695A-0B84-4CBC-AE0E-63FE22EF20BD}" type="sibTrans" cxnId="{6AAE7418-B74B-48DE-A1F3-5DD15ACF6EAC}">
      <dgm:prSet/>
      <dgm:spPr/>
      <dgm:t>
        <a:bodyPr/>
        <a:lstStyle/>
        <a:p>
          <a:pPr>
            <a:lnSpc>
              <a:spcPct val="70000"/>
            </a:lnSpc>
          </a:pPr>
          <a:endParaRPr lang="es-ES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601CD78-96F2-4604-8D61-1E019D918F12}">
      <dgm:prSet phldrT="[Texto]" custT="1"/>
      <dgm:spPr/>
      <dgm:t>
        <a:bodyPr/>
        <a:lstStyle/>
        <a:p>
          <a:pPr>
            <a:lnSpc>
              <a:spcPct val="70000"/>
            </a:lnSpc>
          </a:pPr>
          <a:endParaRPr lang="es-ES_tradnl" sz="11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>
            <a:lnSpc>
              <a:spcPct val="70000"/>
            </a:lnSpc>
          </a:pPr>
          <a:r>
            <a:rPr lang="es-ES_tradnl" sz="1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Gasto en I+D sector privado en relación al total del gasto en I+D 36,3 %</a:t>
          </a:r>
          <a:endParaRPr lang="es-ES" sz="11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EC9449C-93F9-4920-B667-22604EF472BF}" type="parTrans" cxnId="{A4ECD539-C2E9-409B-AD6F-A9C27EC5A6CC}">
      <dgm:prSet/>
      <dgm:spPr/>
      <dgm:t>
        <a:bodyPr/>
        <a:lstStyle/>
        <a:p>
          <a:pPr>
            <a:lnSpc>
              <a:spcPct val="70000"/>
            </a:lnSpc>
          </a:pPr>
          <a:endParaRPr lang="es-ES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173EBDD-4B74-4A63-A3F7-D492479A9BE7}" type="sibTrans" cxnId="{A4ECD539-C2E9-409B-AD6F-A9C27EC5A6CC}">
      <dgm:prSet/>
      <dgm:spPr/>
      <dgm:t>
        <a:bodyPr/>
        <a:lstStyle/>
        <a:p>
          <a:pPr>
            <a:lnSpc>
              <a:spcPct val="70000"/>
            </a:lnSpc>
          </a:pPr>
          <a:endParaRPr lang="es-ES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BEBE977-F55A-4343-B291-0E0BD30B3323}">
      <dgm:prSet phldrT="[Texto]" custT="1"/>
      <dgm:spPr/>
      <dgm:t>
        <a:bodyPr/>
        <a:lstStyle/>
        <a:p>
          <a:pPr>
            <a:lnSpc>
              <a:spcPct val="70000"/>
            </a:lnSpc>
          </a:pPr>
          <a:r>
            <a:rPr lang="es-ES_tradnl" sz="1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Gasto dedicado a innovación </a:t>
          </a:r>
          <a:r>
            <a:rPr lang="es-ES_tradnl" sz="11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867,3 </a:t>
          </a:r>
          <a:r>
            <a:rPr lang="es-ES_tradnl" sz="1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M€</a:t>
          </a:r>
        </a:p>
        <a:p>
          <a:pPr>
            <a:lnSpc>
              <a:spcPct val="70000"/>
            </a:lnSpc>
          </a:pPr>
          <a:r>
            <a:rPr lang="es-ES_tradnl" sz="1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4.989 Empresas innovadoras</a:t>
          </a:r>
          <a:endParaRPr lang="es-ES_tradnl" sz="11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>
            <a:lnSpc>
              <a:spcPct val="70000"/>
            </a:lnSpc>
          </a:pPr>
          <a:endParaRPr lang="es-ES" sz="11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8D0831B-80EC-41DB-99C8-CEE27CFC6C5B}" type="parTrans" cxnId="{7DFC4CC0-AE17-4FCB-9CB1-F2A0E9EBCCFA}">
      <dgm:prSet/>
      <dgm:spPr/>
      <dgm:t>
        <a:bodyPr/>
        <a:lstStyle/>
        <a:p>
          <a:pPr>
            <a:lnSpc>
              <a:spcPct val="70000"/>
            </a:lnSpc>
          </a:pPr>
          <a:endParaRPr lang="es-ES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6CF08A6-3B6D-4C59-A248-CD1245CF0E99}" type="sibTrans" cxnId="{7DFC4CC0-AE17-4FCB-9CB1-F2A0E9EBCCFA}">
      <dgm:prSet/>
      <dgm:spPr/>
      <dgm:t>
        <a:bodyPr/>
        <a:lstStyle/>
        <a:p>
          <a:pPr>
            <a:lnSpc>
              <a:spcPct val="70000"/>
            </a:lnSpc>
          </a:pPr>
          <a:endParaRPr lang="es-ES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2CE728D-9DA2-48A3-A344-883D0589EEE5}">
      <dgm:prSet phldrT="[Texto]" phldr="1"/>
      <dgm:spPr/>
      <dgm:t>
        <a:bodyPr/>
        <a:lstStyle/>
        <a:p>
          <a:pPr>
            <a:lnSpc>
              <a:spcPct val="70000"/>
            </a:lnSpc>
          </a:pPr>
          <a:endParaRPr lang="es-ES" sz="11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DF418AD-E6B7-4905-813D-883D9EDB4C0A}" type="parTrans" cxnId="{4AFBD333-0A6A-401E-85D8-E2BC5D417F1B}">
      <dgm:prSet/>
      <dgm:spPr/>
      <dgm:t>
        <a:bodyPr/>
        <a:lstStyle/>
        <a:p>
          <a:pPr>
            <a:lnSpc>
              <a:spcPct val="70000"/>
            </a:lnSpc>
          </a:pPr>
          <a:endParaRPr lang="es-ES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C771437-558F-4FC5-BCFC-6FA0C18683C2}" type="sibTrans" cxnId="{4AFBD333-0A6A-401E-85D8-E2BC5D417F1B}">
      <dgm:prSet/>
      <dgm:spPr/>
      <dgm:t>
        <a:bodyPr/>
        <a:lstStyle/>
        <a:p>
          <a:pPr>
            <a:lnSpc>
              <a:spcPct val="70000"/>
            </a:lnSpc>
          </a:pPr>
          <a:endParaRPr lang="es-ES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29708DE-1AFB-4FCA-B756-734B26ED14C2}">
      <dgm:prSet phldrT="[Texto]" custT="1"/>
      <dgm:spPr/>
      <dgm:t>
        <a:bodyPr/>
        <a:lstStyle/>
        <a:p>
          <a:pPr>
            <a:lnSpc>
              <a:spcPct val="70000"/>
            </a:lnSpc>
          </a:pPr>
          <a:endParaRPr lang="es-ES_tradnl" sz="11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>
            <a:lnSpc>
              <a:spcPct val="70000"/>
            </a:lnSpc>
          </a:pPr>
          <a:r>
            <a:rPr lang="es-ES_tradnl" sz="1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11.946 Investigadores EJC</a:t>
          </a:r>
        </a:p>
        <a:p>
          <a:pPr>
            <a:lnSpc>
              <a:spcPct val="70000"/>
            </a:lnSpc>
          </a:pPr>
          <a:r>
            <a:rPr lang="es-ES_tradnl" sz="1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468* Solicitudes de patentes</a:t>
          </a:r>
          <a:endParaRPr lang="es-ES" sz="11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7438086-468D-4285-B2A3-DAFB44FF7CD8}" type="sibTrans" cxnId="{C8A3B0E3-C1D4-4126-9FD9-470D38514578}">
      <dgm:prSet/>
      <dgm:spPr/>
      <dgm:t>
        <a:bodyPr/>
        <a:lstStyle/>
        <a:p>
          <a:pPr>
            <a:lnSpc>
              <a:spcPct val="70000"/>
            </a:lnSpc>
          </a:pPr>
          <a:endParaRPr lang="es-ES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11C0C11-516D-4AB8-86BC-A5849BE1E643}" type="parTrans" cxnId="{C8A3B0E3-C1D4-4126-9FD9-470D38514578}">
      <dgm:prSet/>
      <dgm:spPr/>
      <dgm:t>
        <a:bodyPr/>
        <a:lstStyle/>
        <a:p>
          <a:pPr>
            <a:lnSpc>
              <a:spcPct val="70000"/>
            </a:lnSpc>
          </a:pPr>
          <a:endParaRPr lang="es-ES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1E8A9FC-CD23-433B-BD6B-B727A30995AB}">
      <dgm:prSet phldrT="[Texto]" custT="1"/>
      <dgm:spPr/>
      <dgm:t>
        <a:bodyPr/>
        <a:lstStyle/>
        <a:p>
          <a:pPr>
            <a:lnSpc>
              <a:spcPct val="70000"/>
            </a:lnSpc>
            <a:spcBef>
              <a:spcPts val="1200"/>
            </a:spcBef>
            <a:spcAft>
              <a:spcPts val="600"/>
            </a:spcAft>
          </a:pPr>
          <a:r>
            <a:rPr lang="es-ES_tradnl" sz="1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VAB </a:t>
          </a:r>
          <a:r>
            <a:rPr lang="es-ES_tradnl" sz="11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Act</a:t>
          </a:r>
          <a:r>
            <a:rPr lang="es-ES_tradnl" sz="1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 Alta </a:t>
          </a:r>
          <a:r>
            <a:rPr lang="es-ES_tradnl" sz="11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y Media Tecn. </a:t>
          </a:r>
          <a:r>
            <a:rPr lang="es-ES_tradnl" sz="11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 </a:t>
          </a:r>
          <a:r>
            <a:rPr lang="es-ES_tradnl" sz="1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2.015,1 M€</a:t>
          </a:r>
          <a:r>
            <a:rPr lang="es-ES_tradnl" sz="1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** </a:t>
          </a:r>
        </a:p>
        <a:p>
          <a:pPr>
            <a:lnSpc>
              <a:spcPct val="70000"/>
            </a:lnSpc>
            <a:spcBef>
              <a:spcPts val="1200"/>
            </a:spcBef>
            <a:spcAft>
              <a:spcPts val="1200"/>
            </a:spcAft>
          </a:pPr>
          <a:r>
            <a:rPr lang="es-ES_tradnl" sz="1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Exportaciones </a:t>
          </a:r>
          <a:r>
            <a:rPr lang="es-ES_tradnl" sz="11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Act</a:t>
          </a:r>
          <a:r>
            <a:rPr lang="es-ES_tradnl" sz="1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 Alta </a:t>
          </a:r>
          <a:r>
            <a:rPr lang="es-ES_tradnl" sz="11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y Media Tecn.  </a:t>
          </a:r>
          <a:r>
            <a:rPr lang="es-ES_tradnl" sz="1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5.793,3 M€</a:t>
          </a:r>
          <a:r>
            <a:rPr lang="es-ES_tradnl" sz="1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*</a:t>
          </a:r>
          <a:endParaRPr lang="es-ES" sz="11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53DBCD5-D134-4381-A231-E1EBC81A940B}" type="parTrans" cxnId="{9B58AF46-F016-430F-8F1C-647EF3344570}">
      <dgm:prSet/>
      <dgm:spPr/>
      <dgm:t>
        <a:bodyPr/>
        <a:lstStyle/>
        <a:p>
          <a:pPr>
            <a:lnSpc>
              <a:spcPct val="70000"/>
            </a:lnSpc>
          </a:pPr>
          <a:endParaRPr lang="es-ES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6678861-66DC-4A0B-9374-53249E9770E3}" type="sibTrans" cxnId="{9B58AF46-F016-430F-8F1C-647EF3344570}">
      <dgm:prSet/>
      <dgm:spPr/>
      <dgm:t>
        <a:bodyPr/>
        <a:lstStyle/>
        <a:p>
          <a:pPr>
            <a:lnSpc>
              <a:spcPct val="70000"/>
            </a:lnSpc>
          </a:pPr>
          <a:endParaRPr lang="es-ES" sz="11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272FE80-B179-4CBE-9CAE-3A2868ECF1AD}" type="pres">
      <dgm:prSet presAssocID="{1B348A7C-C62D-4388-9A1E-CA111BD974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BAE999-2333-4C33-8784-0E7FD7A1A9FA}" type="pres">
      <dgm:prSet presAssocID="{1B348A7C-C62D-4388-9A1E-CA111BD97447}" presName="matrix" presStyleCnt="0"/>
      <dgm:spPr/>
    </dgm:pt>
    <dgm:pt modelId="{112D4841-91F5-42F1-9203-E3217CA752B4}" type="pres">
      <dgm:prSet presAssocID="{1B348A7C-C62D-4388-9A1E-CA111BD97447}" presName="tile1" presStyleLbl="node1" presStyleIdx="0" presStyleCnt="4" custLinFactNeighborX="0" custLinFactNeighborY="0"/>
      <dgm:spPr/>
      <dgm:t>
        <a:bodyPr/>
        <a:lstStyle/>
        <a:p>
          <a:endParaRPr lang="es-ES"/>
        </a:p>
      </dgm:t>
    </dgm:pt>
    <dgm:pt modelId="{681CC206-12BE-484A-87C9-0F6BDAEE394D}" type="pres">
      <dgm:prSet presAssocID="{1B348A7C-C62D-4388-9A1E-CA111BD974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1AAC8-6B40-48A2-B0BF-EB252E4CF575}" type="pres">
      <dgm:prSet presAssocID="{1B348A7C-C62D-4388-9A1E-CA111BD97447}" presName="tile2" presStyleLbl="node1" presStyleIdx="1" presStyleCnt="4" custLinFactNeighborX="381" custLinFactNeighborY="-5398"/>
      <dgm:spPr/>
      <dgm:t>
        <a:bodyPr/>
        <a:lstStyle/>
        <a:p>
          <a:endParaRPr lang="es-ES"/>
        </a:p>
      </dgm:t>
    </dgm:pt>
    <dgm:pt modelId="{99D329B1-1B62-439B-8C44-371536B21E0B}" type="pres">
      <dgm:prSet presAssocID="{1B348A7C-C62D-4388-9A1E-CA111BD974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1A6A6A-EFCE-4FB8-8E37-735FB183BDC3}" type="pres">
      <dgm:prSet presAssocID="{1B348A7C-C62D-4388-9A1E-CA111BD97447}" presName="tile3" presStyleLbl="node1" presStyleIdx="2" presStyleCnt="4" custLinFactNeighborX="-4939" custLinFactNeighborY="161"/>
      <dgm:spPr/>
      <dgm:t>
        <a:bodyPr/>
        <a:lstStyle/>
        <a:p>
          <a:endParaRPr lang="es-ES"/>
        </a:p>
      </dgm:t>
    </dgm:pt>
    <dgm:pt modelId="{1E6F7340-5520-47CF-A876-1F248BCC9C13}" type="pres">
      <dgm:prSet presAssocID="{1B348A7C-C62D-4388-9A1E-CA111BD974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AE4BF9-BE05-493A-9B76-7758C4E5D6CA}" type="pres">
      <dgm:prSet presAssocID="{1B348A7C-C62D-4388-9A1E-CA111BD97447}" presName="tile4" presStyleLbl="node1" presStyleIdx="3" presStyleCnt="4" custScaleY="108334" custLinFactNeighborX="1961" custLinFactNeighborY="-4167"/>
      <dgm:spPr/>
      <dgm:t>
        <a:bodyPr/>
        <a:lstStyle/>
        <a:p>
          <a:endParaRPr lang="es-ES"/>
        </a:p>
      </dgm:t>
    </dgm:pt>
    <dgm:pt modelId="{65B2A88B-F786-4A65-B36E-BC49885588F4}" type="pres">
      <dgm:prSet presAssocID="{1B348A7C-C62D-4388-9A1E-CA111BD974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6072B4-CC33-402A-9465-8B673634367D}" type="pres">
      <dgm:prSet presAssocID="{1B348A7C-C62D-4388-9A1E-CA111BD97447}" presName="centerTile" presStyleLbl="fgShp" presStyleIdx="0" presStyleCnt="1" custScaleX="202381" custScaleY="6256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B56C1340-CF84-4165-AB48-6A7731516506}" type="presOf" srcId="{41E8A9FC-CD23-433B-BD6B-B727A30995AB}" destId="{51AE4BF9-BE05-493A-9B76-7758C4E5D6CA}" srcOrd="0" destOrd="0" presId="urn:microsoft.com/office/officeart/2005/8/layout/matrix1"/>
    <dgm:cxn modelId="{00B492C4-2E0F-4CFD-A228-A76BD1B6EB3A}" type="presOf" srcId="{41E8A9FC-CD23-433B-BD6B-B727A30995AB}" destId="{65B2A88B-F786-4A65-B36E-BC49885588F4}" srcOrd="1" destOrd="0" presId="urn:microsoft.com/office/officeart/2005/8/layout/matrix1"/>
    <dgm:cxn modelId="{7787D1EC-D47C-41B9-8858-333D0E7248FE}" type="presOf" srcId="{D601CD78-96F2-4604-8D61-1E019D918F12}" destId="{681CC206-12BE-484A-87C9-0F6BDAEE394D}" srcOrd="1" destOrd="0" presId="urn:microsoft.com/office/officeart/2005/8/layout/matrix1"/>
    <dgm:cxn modelId="{A4ECD539-C2E9-409B-AD6F-A9C27EC5A6CC}" srcId="{77FCB56E-19ED-4446-8155-664989709875}" destId="{D601CD78-96F2-4604-8D61-1E019D918F12}" srcOrd="0" destOrd="0" parTransId="{7EC9449C-93F9-4920-B667-22604EF472BF}" sibTransId="{E173EBDD-4B74-4A63-A3F7-D492479A9BE7}"/>
    <dgm:cxn modelId="{1BF7366E-0BA8-441D-8131-5FF71FFA186E}" type="presOf" srcId="{1B348A7C-C62D-4388-9A1E-CA111BD97447}" destId="{2272FE80-B179-4CBE-9CAE-3A2868ECF1AD}" srcOrd="0" destOrd="0" presId="urn:microsoft.com/office/officeart/2005/8/layout/matrix1"/>
    <dgm:cxn modelId="{9B58AF46-F016-430F-8F1C-647EF3344570}" srcId="{77FCB56E-19ED-4446-8155-664989709875}" destId="{41E8A9FC-CD23-433B-BD6B-B727A30995AB}" srcOrd="3" destOrd="0" parTransId="{653DBCD5-D134-4381-A231-E1EBC81A940B}" sibTransId="{E6678861-66DC-4A0B-9374-53249E9770E3}"/>
    <dgm:cxn modelId="{03FBAFCA-5173-4AE3-9E36-AA9C4631D71F}" type="presOf" srcId="{D601CD78-96F2-4604-8D61-1E019D918F12}" destId="{112D4841-91F5-42F1-9203-E3217CA752B4}" srcOrd="0" destOrd="0" presId="urn:microsoft.com/office/officeart/2005/8/layout/matrix1"/>
    <dgm:cxn modelId="{C8A3B0E3-C1D4-4126-9FD9-470D38514578}" srcId="{77FCB56E-19ED-4446-8155-664989709875}" destId="{D29708DE-1AFB-4FCA-B756-734B26ED14C2}" srcOrd="1" destOrd="0" parTransId="{311C0C11-516D-4AB8-86BC-A5849BE1E643}" sibTransId="{37438086-468D-4285-B2A3-DAFB44FF7CD8}"/>
    <dgm:cxn modelId="{355976FF-2D1C-4845-888E-D8B871C02716}" type="presOf" srcId="{6BEBE977-F55A-4343-B291-0E0BD30B3323}" destId="{F51A6A6A-EFCE-4FB8-8E37-735FB183BDC3}" srcOrd="0" destOrd="0" presId="urn:microsoft.com/office/officeart/2005/8/layout/matrix1"/>
    <dgm:cxn modelId="{1D84F799-7F6C-4C58-954C-94D4064D8BC5}" type="presOf" srcId="{6BEBE977-F55A-4343-B291-0E0BD30B3323}" destId="{1E6F7340-5520-47CF-A876-1F248BCC9C13}" srcOrd="1" destOrd="0" presId="urn:microsoft.com/office/officeart/2005/8/layout/matrix1"/>
    <dgm:cxn modelId="{7DFC4CC0-AE17-4FCB-9CB1-F2A0E9EBCCFA}" srcId="{77FCB56E-19ED-4446-8155-664989709875}" destId="{6BEBE977-F55A-4343-B291-0E0BD30B3323}" srcOrd="2" destOrd="0" parTransId="{18D0831B-80EC-41DB-99C8-CEE27CFC6C5B}" sibTransId="{96CF08A6-3B6D-4C59-A248-CD1245CF0E99}"/>
    <dgm:cxn modelId="{6AAE7418-B74B-48DE-A1F3-5DD15ACF6EAC}" srcId="{1B348A7C-C62D-4388-9A1E-CA111BD97447}" destId="{77FCB56E-19ED-4446-8155-664989709875}" srcOrd="0" destOrd="0" parTransId="{F7A0D3F1-5143-46DC-BD62-68DD71FD3657}" sibTransId="{3C44695A-0B84-4CBC-AE0E-63FE22EF20BD}"/>
    <dgm:cxn modelId="{724BC3BC-CFE5-4C8E-8943-CE2242039B3D}" type="presOf" srcId="{D29708DE-1AFB-4FCA-B756-734B26ED14C2}" destId="{D751AAC8-6B40-48A2-B0BF-EB252E4CF575}" srcOrd="0" destOrd="0" presId="urn:microsoft.com/office/officeart/2005/8/layout/matrix1"/>
    <dgm:cxn modelId="{614A5120-FEFE-4787-82AA-7C37DFA987D0}" type="presOf" srcId="{D29708DE-1AFB-4FCA-B756-734B26ED14C2}" destId="{99D329B1-1B62-439B-8C44-371536B21E0B}" srcOrd="1" destOrd="0" presId="urn:microsoft.com/office/officeart/2005/8/layout/matrix1"/>
    <dgm:cxn modelId="{4AFBD333-0A6A-401E-85D8-E2BC5D417F1B}" srcId="{1B348A7C-C62D-4388-9A1E-CA111BD97447}" destId="{C2CE728D-9DA2-48A3-A344-883D0589EEE5}" srcOrd="1" destOrd="0" parTransId="{6DF418AD-E6B7-4905-813D-883D9EDB4C0A}" sibTransId="{3C771437-558F-4FC5-BCFC-6FA0C18683C2}"/>
    <dgm:cxn modelId="{BA53085D-090E-4783-B45E-3CF98710ECA4}" type="presOf" srcId="{77FCB56E-19ED-4446-8155-664989709875}" destId="{EC6072B4-CC33-402A-9465-8B673634367D}" srcOrd="0" destOrd="0" presId="urn:microsoft.com/office/officeart/2005/8/layout/matrix1"/>
    <dgm:cxn modelId="{AA456A15-4EB3-42C0-974B-71D2944E8A7A}" type="presParOf" srcId="{2272FE80-B179-4CBE-9CAE-3A2868ECF1AD}" destId="{76BAE999-2333-4C33-8784-0E7FD7A1A9FA}" srcOrd="0" destOrd="0" presId="urn:microsoft.com/office/officeart/2005/8/layout/matrix1"/>
    <dgm:cxn modelId="{0577D81C-7DAE-4CFA-A867-52640DD9A397}" type="presParOf" srcId="{76BAE999-2333-4C33-8784-0E7FD7A1A9FA}" destId="{112D4841-91F5-42F1-9203-E3217CA752B4}" srcOrd="0" destOrd="0" presId="urn:microsoft.com/office/officeart/2005/8/layout/matrix1"/>
    <dgm:cxn modelId="{1411CDB3-3CFC-4511-89C2-411D9D3A4BAE}" type="presParOf" srcId="{76BAE999-2333-4C33-8784-0E7FD7A1A9FA}" destId="{681CC206-12BE-484A-87C9-0F6BDAEE394D}" srcOrd="1" destOrd="0" presId="urn:microsoft.com/office/officeart/2005/8/layout/matrix1"/>
    <dgm:cxn modelId="{3D71652C-49BD-46C9-A111-B90F8709880F}" type="presParOf" srcId="{76BAE999-2333-4C33-8784-0E7FD7A1A9FA}" destId="{D751AAC8-6B40-48A2-B0BF-EB252E4CF575}" srcOrd="2" destOrd="0" presId="urn:microsoft.com/office/officeart/2005/8/layout/matrix1"/>
    <dgm:cxn modelId="{B99434A6-7A36-46F1-B636-6062085B35FC}" type="presParOf" srcId="{76BAE999-2333-4C33-8784-0E7FD7A1A9FA}" destId="{99D329B1-1B62-439B-8C44-371536B21E0B}" srcOrd="3" destOrd="0" presId="urn:microsoft.com/office/officeart/2005/8/layout/matrix1"/>
    <dgm:cxn modelId="{8BA7F3E1-A5B0-4F4C-BC67-F75FC56BA7CC}" type="presParOf" srcId="{76BAE999-2333-4C33-8784-0E7FD7A1A9FA}" destId="{F51A6A6A-EFCE-4FB8-8E37-735FB183BDC3}" srcOrd="4" destOrd="0" presId="urn:microsoft.com/office/officeart/2005/8/layout/matrix1"/>
    <dgm:cxn modelId="{1BF3EEA1-0DB7-401C-9B5F-ECCEEAC1E234}" type="presParOf" srcId="{76BAE999-2333-4C33-8784-0E7FD7A1A9FA}" destId="{1E6F7340-5520-47CF-A876-1F248BCC9C13}" srcOrd="5" destOrd="0" presId="urn:microsoft.com/office/officeart/2005/8/layout/matrix1"/>
    <dgm:cxn modelId="{6B871994-7F58-46E0-A6BD-36BF91E72D08}" type="presParOf" srcId="{76BAE999-2333-4C33-8784-0E7FD7A1A9FA}" destId="{51AE4BF9-BE05-493A-9B76-7758C4E5D6CA}" srcOrd="6" destOrd="0" presId="urn:microsoft.com/office/officeart/2005/8/layout/matrix1"/>
    <dgm:cxn modelId="{9BB6E66C-B395-4D75-8305-B9FE18F43B8C}" type="presParOf" srcId="{76BAE999-2333-4C33-8784-0E7FD7A1A9FA}" destId="{65B2A88B-F786-4A65-B36E-BC49885588F4}" srcOrd="7" destOrd="0" presId="urn:microsoft.com/office/officeart/2005/8/layout/matrix1"/>
    <dgm:cxn modelId="{0497C193-BED3-4267-9305-71EC695087CB}" type="presParOf" srcId="{2272FE80-B179-4CBE-9CAE-3A2868ECF1AD}" destId="{EC6072B4-CC33-402A-9465-8B673634367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F26051-8102-4F35-B7B0-4CD43FB07B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2D95BB-4C97-4ADE-BB44-0A0C2AB8F388}" type="pres">
      <dgm:prSet presAssocID="{FFF26051-8102-4F35-B7B0-4CD43FB07B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33295BD4-B3E7-417B-94CB-8E2D3142C76E}" type="presOf" srcId="{FFF26051-8102-4F35-B7B0-4CD43FB07B7A}" destId="{B62D95BB-4C97-4ADE-BB44-0A0C2AB8F3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2D4841-91F5-42F1-9203-E3217CA752B4}">
      <dsp:nvSpPr>
        <dsp:cNvPr id="0" name=""/>
        <dsp:cNvSpPr/>
      </dsp:nvSpPr>
      <dsp:spPr>
        <a:xfrm rot="16200000">
          <a:off x="33296" y="-63058"/>
          <a:ext cx="1428475" cy="149506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es-ES_tradnl" sz="12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lvl="0" algn="ctr" defTabSz="533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Superficie </a:t>
          </a:r>
        </a:p>
        <a:p>
          <a:pPr lvl="0" algn="ctr" defTabSz="533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87.597 km</a:t>
          </a:r>
          <a:r>
            <a:rPr lang="es-ES_tradnl" sz="1200" b="1" kern="1200" baseline="30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</a:t>
          </a:r>
          <a:endParaRPr lang="es-ES" sz="1200" b="1" kern="1200" baseline="300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16200000">
        <a:off x="211855" y="-241618"/>
        <a:ext cx="1071356" cy="1495067"/>
      </dsp:txXfrm>
    </dsp:sp>
    <dsp:sp modelId="{D751AAC8-6B40-48A2-B0BF-EB252E4CF575}">
      <dsp:nvSpPr>
        <dsp:cNvPr id="0" name=""/>
        <dsp:cNvSpPr/>
      </dsp:nvSpPr>
      <dsp:spPr>
        <a:xfrm>
          <a:off x="1495067" y="-29762"/>
          <a:ext cx="1495067" cy="14284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Población (2014) 8.392.635</a:t>
          </a:r>
          <a:endParaRPr lang="es-ES_tradnl" sz="12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495067" y="-29762"/>
        <a:ext cx="1495067" cy="1071356"/>
      </dsp:txXfrm>
    </dsp:sp>
    <dsp:sp modelId="{F51A6A6A-EFCE-4FB8-8E37-735FB183BDC3}">
      <dsp:nvSpPr>
        <dsp:cNvPr id="0" name=""/>
        <dsp:cNvSpPr/>
      </dsp:nvSpPr>
      <dsp:spPr>
        <a:xfrm rot="10800000">
          <a:off x="0" y="1401012"/>
          <a:ext cx="1495067" cy="14284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Nº de empresas (2013) 472.370</a:t>
          </a:r>
          <a:endParaRPr lang="es-ES" sz="12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10800000">
        <a:off x="0" y="1758131"/>
        <a:ext cx="1495067" cy="1071356"/>
      </dsp:txXfrm>
    </dsp:sp>
    <dsp:sp modelId="{51AE4BF9-BE05-493A-9B76-7758C4E5D6CA}">
      <dsp:nvSpPr>
        <dsp:cNvPr id="0" name=""/>
        <dsp:cNvSpPr/>
      </dsp:nvSpPr>
      <dsp:spPr>
        <a:xfrm rot="5400000">
          <a:off x="1468839" y="1305891"/>
          <a:ext cx="1547524" cy="149506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Población activa (2º </a:t>
          </a:r>
          <a:r>
            <a:rPr lang="es-ES" sz="1200" b="1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trim</a:t>
          </a:r>
          <a:r>
            <a:rPr lang="es-ES" sz="12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 2014) 4.031.000</a:t>
          </a:r>
          <a:endParaRPr lang="es-ES" sz="12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5400000">
        <a:off x="1662280" y="1499332"/>
        <a:ext cx="1160643" cy="1495067"/>
      </dsp:txXfrm>
    </dsp:sp>
    <dsp:sp modelId="{EC6072B4-CC33-402A-9465-8B673634367D}">
      <dsp:nvSpPr>
        <dsp:cNvPr id="0" name=""/>
        <dsp:cNvSpPr/>
      </dsp:nvSpPr>
      <dsp:spPr>
        <a:xfrm>
          <a:off x="504053" y="1080119"/>
          <a:ext cx="1982029" cy="69671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PIB 138.300 </a:t>
          </a:r>
          <a:r>
            <a:rPr lang="es-ES" sz="1200" b="1" kern="1200" dirty="0" err="1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mill</a:t>
          </a:r>
          <a:r>
            <a:rPr lang="es-ES" sz="1200" b="1" kern="12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./euros Renta per cápita 16.666 € (2013)</a:t>
          </a:r>
        </a:p>
      </dsp:txBody>
      <dsp:txXfrm>
        <a:off x="504053" y="1080119"/>
        <a:ext cx="1982029" cy="6967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2D4841-91F5-42F1-9203-E3217CA752B4}">
      <dsp:nvSpPr>
        <dsp:cNvPr id="0" name=""/>
        <dsp:cNvSpPr/>
      </dsp:nvSpPr>
      <dsp:spPr>
        <a:xfrm rot="16200000">
          <a:off x="77850" y="-112113"/>
          <a:ext cx="1644498" cy="18001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es-ES_tradnl" sz="11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lvl="0" algn="ctr" defTabSz="4889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Gasto en I+D sector privado en relación al total del gasto en I+D 36,3 %</a:t>
          </a:r>
          <a:endParaRPr lang="es-ES" sz="11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16200000">
        <a:off x="283412" y="-317676"/>
        <a:ext cx="1233374" cy="1800199"/>
      </dsp:txXfrm>
    </dsp:sp>
    <dsp:sp modelId="{D751AAC8-6B40-48A2-B0BF-EB252E4CF575}">
      <dsp:nvSpPr>
        <dsp:cNvPr id="0" name=""/>
        <dsp:cNvSpPr/>
      </dsp:nvSpPr>
      <dsp:spPr>
        <a:xfrm>
          <a:off x="1800199" y="-34263"/>
          <a:ext cx="1800199" cy="164449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lvl="0" algn="ctr" defTabSz="4889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11.946 Investigadores EJC</a:t>
          </a:r>
        </a:p>
        <a:p>
          <a:pPr lvl="0" algn="ctr" defTabSz="4889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468* Solicitudes de patentes</a:t>
          </a:r>
          <a:endParaRPr lang="es-ES" sz="11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800199" y="-34263"/>
        <a:ext cx="1800199" cy="1233374"/>
      </dsp:txXfrm>
    </dsp:sp>
    <dsp:sp modelId="{F51A6A6A-EFCE-4FB8-8E37-735FB183BDC3}">
      <dsp:nvSpPr>
        <dsp:cNvPr id="0" name=""/>
        <dsp:cNvSpPr/>
      </dsp:nvSpPr>
      <dsp:spPr>
        <a:xfrm rot="10800000">
          <a:off x="0" y="1612883"/>
          <a:ext cx="1800199" cy="164449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Gasto dedicado a innovación </a:t>
          </a:r>
          <a:r>
            <a:rPr lang="es-ES_tradnl" sz="11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867,3 </a:t>
          </a:r>
          <a:r>
            <a:rPr lang="es-ES_tradnl" sz="11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M€</a:t>
          </a:r>
        </a:p>
        <a:p>
          <a:pPr lvl="0" algn="ctr" defTabSz="4889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4.989 Empresas innovadoras</a:t>
          </a:r>
          <a:endParaRPr lang="es-ES_tradnl" sz="1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lvl="0" algn="ctr" defTabSz="4889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10800000">
        <a:off x="0" y="2024008"/>
        <a:ext cx="1800199" cy="1233374"/>
      </dsp:txXfrm>
    </dsp:sp>
    <dsp:sp modelId="{51AE4BF9-BE05-493A-9B76-7758C4E5D6CA}">
      <dsp:nvSpPr>
        <dsp:cNvPr id="0" name=""/>
        <dsp:cNvSpPr/>
      </dsp:nvSpPr>
      <dsp:spPr>
        <a:xfrm rot="5400000">
          <a:off x="1809524" y="1463859"/>
          <a:ext cx="1781551" cy="18001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70000"/>
            </a:lnSpc>
            <a:spcBef>
              <a:spcPct val="0"/>
            </a:spcBef>
            <a:spcAft>
              <a:spcPts val="600"/>
            </a:spcAft>
          </a:pPr>
          <a:r>
            <a:rPr lang="es-ES_tradnl" sz="11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VAB </a:t>
          </a:r>
          <a:r>
            <a:rPr lang="es-ES_tradnl" sz="11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Act</a:t>
          </a:r>
          <a:r>
            <a:rPr lang="es-ES_tradnl" sz="11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 Alta </a:t>
          </a:r>
          <a:r>
            <a:rPr lang="es-ES_tradnl" sz="11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y Media Tecn. </a:t>
          </a:r>
          <a:r>
            <a:rPr lang="es-ES_tradnl" sz="11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 </a:t>
          </a:r>
          <a:r>
            <a:rPr lang="es-ES_tradnl" sz="11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2.015,1 M€</a:t>
          </a:r>
          <a:r>
            <a:rPr lang="es-ES_tradnl" sz="11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** </a:t>
          </a:r>
        </a:p>
        <a:p>
          <a:pPr lvl="0" algn="ctr" defTabSz="488950">
            <a:lnSpc>
              <a:spcPct val="70000"/>
            </a:lnSpc>
            <a:spcBef>
              <a:spcPct val="0"/>
            </a:spcBef>
            <a:spcAft>
              <a:spcPts val="1200"/>
            </a:spcAft>
          </a:pPr>
          <a:r>
            <a:rPr lang="es-ES_tradnl" sz="11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Exportaciones </a:t>
          </a:r>
          <a:r>
            <a:rPr lang="es-ES_tradnl" sz="11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Act</a:t>
          </a:r>
          <a:r>
            <a:rPr lang="es-ES_tradnl" sz="11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 Alta </a:t>
          </a:r>
          <a:r>
            <a:rPr lang="es-ES_tradnl" sz="11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y Media Tecn.  </a:t>
          </a:r>
          <a:r>
            <a:rPr lang="es-ES_tradnl" sz="11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5.793,3 M€</a:t>
          </a:r>
          <a:r>
            <a:rPr lang="es-ES_tradnl" sz="11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*</a:t>
          </a:r>
          <a:endParaRPr lang="es-ES" sz="11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5400000">
        <a:off x="2032218" y="1686553"/>
        <a:ext cx="1336163" cy="1800199"/>
      </dsp:txXfrm>
    </dsp:sp>
    <dsp:sp modelId="{EC6072B4-CC33-402A-9465-8B673634367D}">
      <dsp:nvSpPr>
        <dsp:cNvPr id="0" name=""/>
        <dsp:cNvSpPr/>
      </dsp:nvSpPr>
      <dsp:spPr>
        <a:xfrm>
          <a:off x="707221" y="1387278"/>
          <a:ext cx="2185957" cy="5144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Gasto en I+D </a:t>
          </a:r>
          <a:r>
            <a:rPr lang="es-ES_tradnl" sz="1100" b="1" kern="12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/ PIB   1,1 </a:t>
          </a:r>
          <a:r>
            <a:rPr lang="es-ES_tradnl" sz="1100" b="1" kern="12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%</a:t>
          </a:r>
          <a:endParaRPr lang="es-ES" sz="1100" b="1" kern="1200" dirty="0">
            <a:solidFill>
              <a:schemeClr val="accent1">
                <a:lumMod val="75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07221" y="1387278"/>
        <a:ext cx="2185957" cy="514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7E5110-6728-49A7-8D92-4A42CB96DCA7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76158D-C5CF-486F-BEC3-FC2E5CCA506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DEE71A-9539-4D20-8C9A-6F46A6FF7A94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1E963F-1BBD-43EB-A5B7-BDB7E943BC0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A4 HORIZONT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5637-82C3-4A37-9018-D5820528E581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6C153-76B6-4BAB-A74F-FAB9511274F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AA6BC-1887-4C56-A8C7-69A428BBB4C8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3967C-D299-4229-9799-5C210068A8E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4783-2C4A-4B29-8528-8222293F9A55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B99A-C130-4359-9292-E8FB90A6A1D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777FF-6464-43B0-BA70-963520810252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D131-EFCC-4809-8EAC-E409B6E2BB8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B9A5-3890-4962-B357-179CB5EFA73B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762D-A466-4453-A12F-A87368EB35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D4285-5502-4272-A30E-7CF1E1189809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E3E73-F7E7-43A9-B711-F1430953A4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C941D-FDA7-4C61-B81B-D365CB46F5BC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9011-A145-435B-BFAD-D742DBBDC0C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4038-8A51-40B1-BC3C-F9596818F6AF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A37F-BE17-4A76-A90E-72F4DE33F81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0999-25A4-45D6-AD5F-759AFBB4C6EE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405C-D4BD-43D4-A8B1-B8D230BF9DA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DDF09-C1BC-45CE-8458-C8E6602FF7B3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F71F-FB66-4037-B597-F8B2F71266E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57A7-2DA3-40C7-9A08-83B4033951AA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7635-4653-4097-8BDF-B449BE1B97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F064CC-4F5F-4717-A616-0811F4FA81DF}" type="datetimeFigureOut">
              <a:rPr lang="es-ES"/>
              <a:pPr>
                <a:defRPr/>
              </a:pPr>
              <a:t>22/12/2020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E69304-6DAB-4396-9CC4-F1DF4694A87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16.xml"/><Relationship Id="rId7" Type="http://schemas.openxmlformats.org/officeDocument/2006/relationships/image" Target="../media/image4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1.jpeg"/><Relationship Id="rId10" Type="http://schemas.openxmlformats.org/officeDocument/2006/relationships/slide" Target="slide24.xml"/><Relationship Id="rId4" Type="http://schemas.openxmlformats.org/officeDocument/2006/relationships/slide" Target="slide17.xml"/><Relationship Id="rId9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7.png"/><Relationship Id="rId7" Type="http://schemas.openxmlformats.org/officeDocument/2006/relationships/image" Target="../media/image44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slide" Target="slide27.xml"/><Relationship Id="rId9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5.png"/><Relationship Id="rId7" Type="http://schemas.openxmlformats.org/officeDocument/2006/relationships/image" Target="../media/image4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image" Target="../media/image56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slide" Target="slide19.xml"/><Relationship Id="rId7" Type="http://schemas.openxmlformats.org/officeDocument/2006/relationships/image" Target="../media/image44.jpeg"/><Relationship Id="rId12" Type="http://schemas.openxmlformats.org/officeDocument/2006/relationships/slide" Target="slide1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image" Target="../media/image61.png"/><Relationship Id="rId5" Type="http://schemas.openxmlformats.org/officeDocument/2006/relationships/slide" Target="slide21.xml"/><Relationship Id="rId15" Type="http://schemas.openxmlformats.org/officeDocument/2006/relationships/image" Target="../media/image63.png"/><Relationship Id="rId10" Type="http://schemas.openxmlformats.org/officeDocument/2006/relationships/image" Target="../media/image60.png"/><Relationship Id="rId4" Type="http://schemas.openxmlformats.org/officeDocument/2006/relationships/slide" Target="slide20.xml"/><Relationship Id="rId9" Type="http://schemas.openxmlformats.org/officeDocument/2006/relationships/image" Target="../media/image59.png"/><Relationship Id="rId14" Type="http://schemas.openxmlformats.org/officeDocument/2006/relationships/slide" Target="slide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image" Target="../media/image67.png"/><Relationship Id="rId18" Type="http://schemas.openxmlformats.org/officeDocument/2006/relationships/slide" Target="slide33.xml"/><Relationship Id="rId3" Type="http://schemas.openxmlformats.org/officeDocument/2006/relationships/image" Target="../media/image44.jpeg"/><Relationship Id="rId21" Type="http://schemas.openxmlformats.org/officeDocument/2006/relationships/image" Target="../media/image71.png"/><Relationship Id="rId7" Type="http://schemas.openxmlformats.org/officeDocument/2006/relationships/image" Target="../media/image64.png"/><Relationship Id="rId12" Type="http://schemas.openxmlformats.org/officeDocument/2006/relationships/slide" Target="slide29.xml"/><Relationship Id="rId17" Type="http://schemas.openxmlformats.org/officeDocument/2006/relationships/image" Target="../media/image69.png"/><Relationship Id="rId25" Type="http://schemas.openxmlformats.org/officeDocument/2006/relationships/image" Target="../media/image75.jpeg"/><Relationship Id="rId2" Type="http://schemas.openxmlformats.org/officeDocument/2006/relationships/image" Target="../media/image39.png"/><Relationship Id="rId16" Type="http://schemas.openxmlformats.org/officeDocument/2006/relationships/slide" Target="slide30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image" Target="../media/image66.png"/><Relationship Id="rId24" Type="http://schemas.openxmlformats.org/officeDocument/2006/relationships/image" Target="../media/image74.jpeg"/><Relationship Id="rId5" Type="http://schemas.openxmlformats.org/officeDocument/2006/relationships/slide" Target="slide16.xml"/><Relationship Id="rId15" Type="http://schemas.openxmlformats.org/officeDocument/2006/relationships/image" Target="../media/image68.png"/><Relationship Id="rId23" Type="http://schemas.openxmlformats.org/officeDocument/2006/relationships/image" Target="../media/image73.jpeg"/><Relationship Id="rId10" Type="http://schemas.openxmlformats.org/officeDocument/2006/relationships/slide" Target="slide32.xml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5.png"/><Relationship Id="rId14" Type="http://schemas.openxmlformats.org/officeDocument/2006/relationships/slide" Target="slide31.xml"/><Relationship Id="rId22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slide" Target="slide44.xml"/><Relationship Id="rId18" Type="http://schemas.openxmlformats.org/officeDocument/2006/relationships/image" Target="../media/image84.png"/><Relationship Id="rId3" Type="http://schemas.openxmlformats.org/officeDocument/2006/relationships/slide" Target="slide38.xml"/><Relationship Id="rId21" Type="http://schemas.openxmlformats.org/officeDocument/2006/relationships/image" Target="../media/image56.png"/><Relationship Id="rId7" Type="http://schemas.openxmlformats.org/officeDocument/2006/relationships/slide" Target="slide40.xml"/><Relationship Id="rId12" Type="http://schemas.openxmlformats.org/officeDocument/2006/relationships/image" Target="../media/image81.png"/><Relationship Id="rId17" Type="http://schemas.openxmlformats.org/officeDocument/2006/relationships/slide" Target="slide43.xml"/><Relationship Id="rId2" Type="http://schemas.openxmlformats.org/officeDocument/2006/relationships/image" Target="../media/image76.jpeg"/><Relationship Id="rId16" Type="http://schemas.openxmlformats.org/officeDocument/2006/relationships/image" Target="../media/image8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slide" Target="slide42.xml"/><Relationship Id="rId5" Type="http://schemas.openxmlformats.org/officeDocument/2006/relationships/slide" Target="slide39.xml"/><Relationship Id="rId15" Type="http://schemas.openxmlformats.org/officeDocument/2006/relationships/slide" Target="slide45.xml"/><Relationship Id="rId23" Type="http://schemas.openxmlformats.org/officeDocument/2006/relationships/image" Target="../media/image86.png"/><Relationship Id="rId10" Type="http://schemas.openxmlformats.org/officeDocument/2006/relationships/image" Target="../media/image80.png"/><Relationship Id="rId19" Type="http://schemas.openxmlformats.org/officeDocument/2006/relationships/slide" Target="slide17.xml"/><Relationship Id="rId4" Type="http://schemas.openxmlformats.org/officeDocument/2006/relationships/image" Target="../media/image77.png"/><Relationship Id="rId9" Type="http://schemas.openxmlformats.org/officeDocument/2006/relationships/slide" Target="slide41.xml"/><Relationship Id="rId14" Type="http://schemas.openxmlformats.org/officeDocument/2006/relationships/image" Target="../media/image82.png"/><Relationship Id="rId22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35.png"/><Relationship Id="rId7" Type="http://schemas.openxmlformats.org/officeDocument/2006/relationships/image" Target="../media/image9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0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slide" Target="slide10.xml"/><Relationship Id="rId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0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slide" Target="slide10.xml"/><Relationship Id="rId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slide" Target="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10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slide" Target="slide15.xml"/><Relationship Id="rId7" Type="http://schemas.openxmlformats.org/officeDocument/2006/relationships/image" Target="../media/image11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7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slide" Target="slide13.xml"/><Relationship Id="rId4" Type="http://schemas.openxmlformats.org/officeDocument/2006/relationships/slide" Target="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7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3.emf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74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112.png"/><Relationship Id="rId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7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112.png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7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slide" Target="slide25.xml"/><Relationship Id="rId4" Type="http://schemas.openxmlformats.org/officeDocument/2006/relationships/image" Target="../media/image1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7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5.emf"/><Relationship Id="rId4" Type="http://schemas.openxmlformats.org/officeDocument/2006/relationships/slide" Target="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7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6.emf"/><Relationship Id="rId4" Type="http://schemas.openxmlformats.org/officeDocument/2006/relationships/slide" Target="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7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7.emf"/><Relationship Id="rId4" Type="http://schemas.openxmlformats.org/officeDocument/2006/relationships/slide" Target="sl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20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7" Type="http://schemas.openxmlformats.org/officeDocument/2006/relationships/image" Target="../media/image6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5.emf"/><Relationship Id="rId4" Type="http://schemas.openxmlformats.org/officeDocument/2006/relationships/slide" Target="slide1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3" Type="http://schemas.openxmlformats.org/officeDocument/2006/relationships/slide" Target="slide19.xml"/><Relationship Id="rId7" Type="http://schemas.openxmlformats.org/officeDocument/2006/relationships/image" Target="../media/image124.emf"/><Relationship Id="rId12" Type="http://schemas.openxmlformats.org/officeDocument/2006/relationships/image" Target="../media/image7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emf"/><Relationship Id="rId11" Type="http://schemas.openxmlformats.org/officeDocument/2006/relationships/slide" Target="slide29.xml"/><Relationship Id="rId5" Type="http://schemas.openxmlformats.org/officeDocument/2006/relationships/image" Target="../media/image122.emf"/><Relationship Id="rId10" Type="http://schemas.openxmlformats.org/officeDocument/2006/relationships/image" Target="../media/image117.emf"/><Relationship Id="rId4" Type="http://schemas.openxmlformats.org/officeDocument/2006/relationships/image" Target="../media/image44.jpeg"/><Relationship Id="rId9" Type="http://schemas.openxmlformats.org/officeDocument/2006/relationships/image" Target="../media/image12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emf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3" Type="http://schemas.openxmlformats.org/officeDocument/2006/relationships/image" Target="../media/image44.jpeg"/><Relationship Id="rId7" Type="http://schemas.openxmlformats.org/officeDocument/2006/relationships/image" Target="../media/image124.emf"/><Relationship Id="rId12" Type="http://schemas.openxmlformats.org/officeDocument/2006/relationships/image" Target="../media/image7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emf"/><Relationship Id="rId11" Type="http://schemas.openxmlformats.org/officeDocument/2006/relationships/slide" Target="slide31.xml"/><Relationship Id="rId5" Type="http://schemas.openxmlformats.org/officeDocument/2006/relationships/image" Target="../media/image128.emf"/><Relationship Id="rId10" Type="http://schemas.openxmlformats.org/officeDocument/2006/relationships/image" Target="../media/image126.emf"/><Relationship Id="rId4" Type="http://schemas.openxmlformats.org/officeDocument/2006/relationships/slide" Target="slide19.xml"/><Relationship Id="rId9" Type="http://schemas.openxmlformats.org/officeDocument/2006/relationships/image" Target="../media/image117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image" Target="../media/image44.jpeg"/><Relationship Id="rId7" Type="http://schemas.openxmlformats.org/officeDocument/2006/relationships/image" Target="../media/image124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emf"/><Relationship Id="rId11" Type="http://schemas.openxmlformats.org/officeDocument/2006/relationships/image" Target="../media/image80.png"/><Relationship Id="rId5" Type="http://schemas.openxmlformats.org/officeDocument/2006/relationships/image" Target="../media/image131.emf"/><Relationship Id="rId10" Type="http://schemas.openxmlformats.org/officeDocument/2006/relationships/slide" Target="slide32.xml"/><Relationship Id="rId4" Type="http://schemas.openxmlformats.org/officeDocument/2006/relationships/slide" Target="slide19.xml"/><Relationship Id="rId9" Type="http://schemas.openxmlformats.org/officeDocument/2006/relationships/image" Target="../media/image12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13" Type="http://schemas.openxmlformats.org/officeDocument/2006/relationships/image" Target="../media/image139.emf"/><Relationship Id="rId3" Type="http://schemas.openxmlformats.org/officeDocument/2006/relationships/image" Target="../media/image81.png"/><Relationship Id="rId7" Type="http://schemas.openxmlformats.org/officeDocument/2006/relationships/image" Target="../media/image134.emf"/><Relationship Id="rId12" Type="http://schemas.openxmlformats.org/officeDocument/2006/relationships/image" Target="../media/image138.emf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12.emf"/><Relationship Id="rId5" Type="http://schemas.openxmlformats.org/officeDocument/2006/relationships/slide" Target="slide19.xml"/><Relationship Id="rId10" Type="http://schemas.openxmlformats.org/officeDocument/2006/relationships/image" Target="../media/image137.emf"/><Relationship Id="rId4" Type="http://schemas.openxmlformats.org/officeDocument/2006/relationships/image" Target="../media/image44.jpeg"/><Relationship Id="rId9" Type="http://schemas.openxmlformats.org/officeDocument/2006/relationships/image" Target="../media/image136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13" Type="http://schemas.openxmlformats.org/officeDocument/2006/relationships/image" Target="../media/image84.png"/><Relationship Id="rId3" Type="http://schemas.openxmlformats.org/officeDocument/2006/relationships/slide" Target="slide19.xml"/><Relationship Id="rId7" Type="http://schemas.openxmlformats.org/officeDocument/2006/relationships/image" Target="../media/image140.emf"/><Relationship Id="rId12" Type="http://schemas.openxmlformats.org/officeDocument/2006/relationships/slide" Target="slide34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emf"/><Relationship Id="rId11" Type="http://schemas.openxmlformats.org/officeDocument/2006/relationships/image" Target="../media/image141.emf"/><Relationship Id="rId5" Type="http://schemas.openxmlformats.org/officeDocument/2006/relationships/image" Target="../media/image134.emf"/><Relationship Id="rId10" Type="http://schemas.openxmlformats.org/officeDocument/2006/relationships/image" Target="../media/image138.emf"/><Relationship Id="rId4" Type="http://schemas.openxmlformats.org/officeDocument/2006/relationships/image" Target="../media/image35.png"/><Relationship Id="rId9" Type="http://schemas.openxmlformats.org/officeDocument/2006/relationships/image" Target="../media/image12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image" Target="../media/image35.png"/><Relationship Id="rId7" Type="http://schemas.openxmlformats.org/officeDocument/2006/relationships/image" Target="../media/image12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emf"/><Relationship Id="rId5" Type="http://schemas.openxmlformats.org/officeDocument/2006/relationships/slide" Target="slide19.xml"/><Relationship Id="rId4" Type="http://schemas.openxmlformats.org/officeDocument/2006/relationships/image" Target="../media/image44.jpeg"/><Relationship Id="rId9" Type="http://schemas.openxmlformats.org/officeDocument/2006/relationships/image" Target="../media/image143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3" Type="http://schemas.openxmlformats.org/officeDocument/2006/relationships/image" Target="../media/image35.png"/><Relationship Id="rId7" Type="http://schemas.openxmlformats.org/officeDocument/2006/relationships/image" Target="../media/image11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emf"/><Relationship Id="rId5" Type="http://schemas.openxmlformats.org/officeDocument/2006/relationships/slide" Target="slide19.xml"/><Relationship Id="rId4" Type="http://schemas.openxmlformats.org/officeDocument/2006/relationships/image" Target="../media/image44.jpeg"/><Relationship Id="rId9" Type="http://schemas.openxmlformats.org/officeDocument/2006/relationships/image" Target="../media/image14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12 Grupo"/>
          <p:cNvGrpSpPr>
            <a:grpSpLocks/>
          </p:cNvGrpSpPr>
          <p:nvPr/>
        </p:nvGrpSpPr>
        <p:grpSpPr bwMode="auto">
          <a:xfrm>
            <a:off x="357188" y="6000750"/>
            <a:ext cx="1522412" cy="579438"/>
            <a:chOff x="7369942" y="401993"/>
            <a:chExt cx="1522538" cy="578735"/>
          </a:xfrm>
        </p:grpSpPr>
        <p:pic>
          <p:nvPicPr>
            <p:cNvPr id="3078" name="8 Imagen" descr="LOGO JUNTA fondo blanco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69942" y="404664"/>
              <a:ext cx="802458" cy="570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9 Imagen" descr="Logo UE-FEDER letras abajo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4866" y="401993"/>
              <a:ext cx="677614" cy="578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" name="13 Imagen" descr="logo RIS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285750"/>
            <a:ext cx="11890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132856"/>
            <a:ext cx="7683472" cy="306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 Imagen" descr="Andalucia se muev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797152"/>
            <a:ext cx="1157347" cy="57150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3929063" y="428625"/>
            <a:ext cx="4500562" cy="1214438"/>
            <a:chOff x="285764" y="23619"/>
            <a:chExt cx="4499807" cy="637705"/>
          </a:xfrm>
        </p:grpSpPr>
        <p:sp>
          <p:nvSpPr>
            <p:cNvPr id="3" name="2 Rectángulo redondeado"/>
            <p:cNvSpPr/>
            <p:nvPr/>
          </p:nvSpPr>
          <p:spPr>
            <a:xfrm>
              <a:off x="285764" y="23619"/>
              <a:ext cx="4499807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500040" y="98643"/>
              <a:ext cx="4142680" cy="463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8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Estrategia de Innovación de Andalucía 2014-2020</a:t>
              </a:r>
            </a:p>
          </p:txBody>
        </p:sp>
      </p:grpSp>
      <p:sp>
        <p:nvSpPr>
          <p:cNvPr id="5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03350" y="2276475"/>
            <a:ext cx="410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800" b="1" dirty="0">
                <a:solidFill>
                  <a:srgbClr val="FF5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proceso de elaboración</a:t>
            </a:r>
          </a:p>
        </p:txBody>
      </p:sp>
      <p:sp>
        <p:nvSpPr>
          <p:cNvPr id="6" name="Rectangle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57563" y="4418013"/>
            <a:ext cx="2071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800" b="1" dirty="0">
                <a:solidFill>
                  <a:srgbClr val="FF5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resultados</a:t>
            </a:r>
          </a:p>
        </p:txBody>
      </p:sp>
      <p:sp>
        <p:nvSpPr>
          <p:cNvPr id="7" name="Rectangle 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57313" y="5357813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800" b="1" dirty="0">
                <a:solidFill>
                  <a:srgbClr val="FF5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propuesta de actuación</a:t>
            </a:r>
          </a:p>
        </p:txBody>
      </p:sp>
      <p:pic>
        <p:nvPicPr>
          <p:cNvPr id="8" name="7 Imagen" descr="logo RIS 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3214688"/>
            <a:ext cx="20431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errar llave"/>
          <p:cNvSpPr/>
          <p:nvPr/>
        </p:nvSpPr>
        <p:spPr>
          <a:xfrm>
            <a:off x="5572125" y="2214563"/>
            <a:ext cx="357188" cy="4000500"/>
          </a:xfrm>
          <a:prstGeom prst="rightBrace">
            <a:avLst/>
          </a:prstGeom>
          <a:noFill/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3300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214563"/>
            <a:ext cx="7810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214938"/>
            <a:ext cx="1085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789040"/>
            <a:ext cx="2352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339752" y="3212976"/>
            <a:ext cx="115212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5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retos</a:t>
            </a:r>
            <a:endParaRPr lang="es-ES" sz="2800" b="1" dirty="0">
              <a:solidFill>
                <a:srgbClr val="FF5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47864" y="3212976"/>
            <a:ext cx="2088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5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objetivos</a:t>
            </a:r>
            <a:endParaRPr lang="es-ES" sz="2800" b="1" dirty="0">
              <a:solidFill>
                <a:srgbClr val="FF5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 Grupo"/>
          <p:cNvGrpSpPr>
            <a:grpSpLocks/>
          </p:cNvGrpSpPr>
          <p:nvPr/>
        </p:nvGrpSpPr>
        <p:grpSpPr bwMode="auto">
          <a:xfrm>
            <a:off x="4071938" y="428625"/>
            <a:ext cx="4572000" cy="1000125"/>
            <a:chOff x="285764" y="23619"/>
            <a:chExt cx="4214105" cy="637705"/>
          </a:xfrm>
        </p:grpSpPr>
        <p:sp>
          <p:nvSpPr>
            <p:cNvPr id="4" name="3 Rectángulo redondeado"/>
            <p:cNvSpPr/>
            <p:nvPr/>
          </p:nvSpPr>
          <p:spPr>
            <a:xfrm>
              <a:off x="285764" y="23619"/>
              <a:ext cx="4214105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636939" y="170393"/>
              <a:ext cx="3857077" cy="338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0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Logros y conclusiones</a:t>
              </a: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2627784" y="2060575"/>
            <a:ext cx="561610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 algn="just">
              <a:spcAft>
                <a:spcPts val="1200"/>
              </a:spcAft>
              <a:buClr>
                <a:srgbClr val="9BB43C"/>
              </a:buClr>
              <a:buFont typeface="Wingdings" pitchFamily="2" charset="2"/>
              <a:buChar char=""/>
              <a:defRPr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 posible la participación abierta y la toma de decisiones conjunta público- privada.</a:t>
            </a:r>
          </a:p>
          <a:p>
            <a:pPr marL="361950" indent="-361950" algn="just">
              <a:spcAft>
                <a:spcPts val="1200"/>
              </a:spcAft>
              <a:buClr>
                <a:srgbClr val="9BB43C"/>
              </a:buClr>
              <a:buFont typeface="Wingdings" pitchFamily="2" charset="2"/>
              <a:buChar char=""/>
              <a:defRPr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ha conseguido un sólido soporte argumental para las prioridades de especialización.</a:t>
            </a:r>
          </a:p>
          <a:p>
            <a:pPr marL="361950" indent="-361950" algn="just">
              <a:spcAft>
                <a:spcPts val="1200"/>
              </a:spcAft>
              <a:buClr>
                <a:srgbClr val="9BB43C"/>
              </a:buClr>
              <a:buFont typeface="Wingdings" pitchFamily="2" charset="2"/>
              <a:buChar char=""/>
              <a:defRPr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Alineación con otras actividades dentro de la planificación económica regional: </a:t>
            </a:r>
            <a:r>
              <a:rPr lang="es-E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ECA</a:t>
            </a: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Programas Operativos, Estrategia Industrial de Andalucía, </a:t>
            </a:r>
            <a:r>
              <a:rPr lang="es-E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PAIDI</a:t>
            </a: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Plan Estratégico de IDEA</a:t>
            </a:r>
          </a:p>
          <a:p>
            <a:pPr marL="361950" indent="-361950" algn="just">
              <a:spcAft>
                <a:spcPts val="1200"/>
              </a:spcAft>
              <a:buClr>
                <a:srgbClr val="9BB43C"/>
              </a:buClr>
              <a:buFont typeface="Wingdings" pitchFamily="2" charset="2"/>
              <a:buChar char=""/>
              <a:defRPr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Flexibilidad en el proceso ayuda a avanzar.</a:t>
            </a:r>
          </a:p>
          <a:p>
            <a:pPr marL="361950" indent="-361950" algn="just">
              <a:spcAft>
                <a:spcPts val="1200"/>
              </a:spcAft>
              <a:buClr>
                <a:srgbClr val="9BB43C"/>
              </a:buClr>
              <a:buFont typeface="Wingdings" pitchFamily="2" charset="2"/>
              <a:buChar char=""/>
              <a:defRPr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 posible la innovación en los procesos de definición de la planificación económica.</a:t>
            </a:r>
          </a:p>
        </p:txBody>
      </p:sp>
      <p:pic>
        <p:nvPicPr>
          <p:cNvPr id="16388" name="6 Imagen" descr="logo RIS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143625"/>
            <a:ext cx="5492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/>
          <p:nvPr/>
        </p:nvGrpSpPr>
        <p:grpSpPr>
          <a:xfrm>
            <a:off x="468313" y="2060575"/>
            <a:ext cx="2016125" cy="3975100"/>
            <a:chOff x="468313" y="2060575"/>
            <a:chExt cx="2016125" cy="3975100"/>
          </a:xfrm>
        </p:grpSpPr>
        <p:pic>
          <p:nvPicPr>
            <p:cNvPr id="8" name="6 Imagen" descr="hoja ris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322" y="2060575"/>
              <a:ext cx="1497582" cy="208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7 Imagen" descr="proceso de interrelacion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8313" y="4221279"/>
              <a:ext cx="2016125" cy="1814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1720" y="1916832"/>
            <a:ext cx="684031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Blip>
                <a:blip r:embed="rId2"/>
              </a:buBlip>
              <a:tabLst>
                <a:tab pos="268288" algn="l"/>
              </a:tabLst>
              <a:defRPr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Conocer los planes económicos de la administración regional</a:t>
            </a:r>
          </a:p>
          <a:p>
            <a:pPr marL="268288" indent="-268288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Blip>
                <a:blip r:embed="rId2"/>
              </a:buBlip>
              <a:tabLst>
                <a:tab pos="268288" algn="l"/>
              </a:tabLst>
              <a:defRPr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Participar en iniciativas conjuntas de colaboración Público-Privada</a:t>
            </a:r>
          </a:p>
          <a:p>
            <a:pPr marL="268288" indent="-268288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Blip>
                <a:blip r:embed="rId2"/>
              </a:buBlip>
              <a:tabLst>
                <a:tab pos="268288" algn="l"/>
              </a:tabLst>
              <a:defRPr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Aprovechar incentivos públicos; participar en seguimiento de resultados que se vayan obteniendo</a:t>
            </a:r>
          </a:p>
          <a:p>
            <a:pPr marL="268288" indent="-268288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Blip>
                <a:blip r:embed="rId2"/>
              </a:buBlip>
              <a:tabLst>
                <a:tab pos="268288" algn="l"/>
              </a:tabLst>
              <a:defRPr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Conocer de forma actualizada las tendencias económicas, sociales y políticas que se van imponiendo a escala europea y mundial</a:t>
            </a:r>
          </a:p>
          <a:p>
            <a:pPr marL="268288" indent="-268288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Blip>
                <a:blip r:embed="rId2"/>
              </a:buBlip>
              <a:tabLst>
                <a:tab pos="268288" algn="l"/>
              </a:tabLst>
              <a:defRPr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Proponer cambios normativos</a:t>
            </a:r>
          </a:p>
          <a:p>
            <a:pPr marL="268288" indent="-268288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Blip>
                <a:blip r:embed="rId2"/>
              </a:buBlip>
              <a:tabLst>
                <a:tab pos="268288" algn="l"/>
              </a:tabLst>
              <a:defRPr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Recibir servicios empresariales avanzados prestados de forma gratuita por la administración regional</a:t>
            </a:r>
          </a:p>
          <a:p>
            <a:pPr marL="268288" indent="-268288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Blip>
                <a:blip r:embed="rId2"/>
              </a:buBlip>
              <a:tabLst>
                <a:tab pos="268288" algn="l"/>
              </a:tabLst>
              <a:defRPr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Aprovecharse de las deducciones fiscales autonómicas que puedan asociarse</a:t>
            </a:r>
          </a:p>
        </p:txBody>
      </p:sp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3929063" y="357188"/>
            <a:ext cx="4500562" cy="984250"/>
            <a:chOff x="357190" y="0"/>
            <a:chExt cx="4499807" cy="637705"/>
          </a:xfrm>
        </p:grpSpPr>
        <p:sp>
          <p:nvSpPr>
            <p:cNvPr id="4" name="3 Rectángulo redondeado"/>
            <p:cNvSpPr/>
            <p:nvPr/>
          </p:nvSpPr>
          <p:spPr>
            <a:xfrm>
              <a:off x="357190" y="0"/>
              <a:ext cx="4499807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388935" y="30857"/>
              <a:ext cx="4436318" cy="575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Beneficios para las empresas</a:t>
              </a:r>
            </a:p>
          </p:txBody>
        </p:sp>
      </p:grpSp>
      <p:pic>
        <p:nvPicPr>
          <p:cNvPr id="22532" name="5 Imagen" descr="logo RIS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143625"/>
            <a:ext cx="5492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6 Imagen" descr="etiqueta con punto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1149" y="2133600"/>
            <a:ext cx="1699706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dinero con maleta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916832"/>
            <a:ext cx="1226563" cy="1606213"/>
          </a:xfrm>
          <a:prstGeom prst="rect">
            <a:avLst/>
          </a:prstGeom>
        </p:spPr>
      </p:pic>
      <p:pic>
        <p:nvPicPr>
          <p:cNvPr id="23556" name="5 Imagen" descr="logo RIS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143625"/>
            <a:ext cx="5492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116013" y="2492375"/>
            <a:ext cx="6480323" cy="3294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Blip>
                <a:blip r:embed="rId4"/>
              </a:buBlip>
              <a:defRPr/>
            </a:pPr>
            <a:r>
              <a:rPr lang="es-E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Proyectos piloto</a:t>
            </a:r>
          </a:p>
          <a:p>
            <a:pPr marL="268288" indent="-268288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Blip>
                <a:blip r:embed="rId4"/>
              </a:buBlip>
              <a:defRPr/>
            </a:pPr>
            <a:r>
              <a:rPr lang="es-E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Incentivos a través de la Orden y/o de los Fondos Reembolsables</a:t>
            </a:r>
          </a:p>
          <a:p>
            <a:pPr marL="268288" indent="-268288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Blip>
                <a:blip r:embed="rId4"/>
              </a:buBlip>
              <a:defRPr/>
            </a:pPr>
            <a:r>
              <a:rPr lang="es-E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Proyectos de colaboración </a:t>
            </a:r>
            <a:r>
              <a:rPr lang="es-E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PPI</a:t>
            </a:r>
            <a:endParaRPr lang="es-E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8288" indent="-268288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Blip>
                <a:blip r:embed="rId4"/>
              </a:buBlip>
              <a:defRPr/>
            </a:pPr>
            <a:r>
              <a:rPr lang="es-E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Compra pública innovadora</a:t>
            </a:r>
          </a:p>
          <a:p>
            <a:pPr marL="268288" indent="-268288">
              <a:buClr>
                <a:schemeClr val="accent1">
                  <a:lumMod val="75000"/>
                </a:schemeClr>
              </a:buClr>
              <a:buSzPct val="100000"/>
              <a:buBlip>
                <a:blip r:embed="rId4"/>
              </a:buBlip>
              <a:defRPr/>
            </a:pPr>
            <a:r>
              <a:rPr lang="es-E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Participar en el seguimiento y evaluación de los resultados obtenidos.</a:t>
            </a:r>
          </a:p>
        </p:txBody>
      </p:sp>
      <p:grpSp>
        <p:nvGrpSpPr>
          <p:cNvPr id="10" name="9 Grupo"/>
          <p:cNvGrpSpPr>
            <a:grpSpLocks/>
          </p:cNvGrpSpPr>
          <p:nvPr/>
        </p:nvGrpSpPr>
        <p:grpSpPr bwMode="auto">
          <a:xfrm>
            <a:off x="3929063" y="357188"/>
            <a:ext cx="4500562" cy="984250"/>
            <a:chOff x="357190" y="0"/>
            <a:chExt cx="4499807" cy="637705"/>
          </a:xfrm>
        </p:grpSpPr>
        <p:sp>
          <p:nvSpPr>
            <p:cNvPr id="11" name="10 Rectángulo redondeado"/>
            <p:cNvSpPr/>
            <p:nvPr/>
          </p:nvSpPr>
          <p:spPr>
            <a:xfrm>
              <a:off x="357190" y="0"/>
              <a:ext cx="4499807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88935" y="30857"/>
              <a:ext cx="4436318" cy="575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Participación futura de las empresas</a:t>
              </a:r>
            </a:p>
          </p:txBody>
        </p:sp>
      </p:grpSp>
      <p:pic>
        <p:nvPicPr>
          <p:cNvPr id="14" name="13 Imagen" descr="personas en ris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700808"/>
            <a:ext cx="1930078" cy="748828"/>
          </a:xfrm>
          <a:prstGeom prst="rect">
            <a:avLst/>
          </a:prstGeom>
        </p:spPr>
      </p:pic>
      <p:pic>
        <p:nvPicPr>
          <p:cNvPr id="15" name="14 Imagen" descr="seguimient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4149080"/>
            <a:ext cx="972314" cy="1731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2 Imagen" descr="Andalucia se mueve con euro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000750"/>
            <a:ext cx="11144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logo RI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12360" y="260648"/>
            <a:ext cx="935182" cy="81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 Imagen" descr="Logo UE Fe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143625"/>
            <a:ext cx="13017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000240"/>
            <a:ext cx="55435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r="14746"/>
          <a:stretch>
            <a:fillRect/>
          </a:stretch>
        </p:blipFill>
        <p:spPr bwMode="auto">
          <a:xfrm>
            <a:off x="1115616" y="3429000"/>
            <a:ext cx="3788449" cy="7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r="21095"/>
          <a:stretch>
            <a:fillRect/>
          </a:stretch>
        </p:blipFill>
        <p:spPr bwMode="auto">
          <a:xfrm>
            <a:off x="1080541" y="4797152"/>
            <a:ext cx="2804595" cy="80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4071938" y="428625"/>
            <a:ext cx="3643312" cy="1071563"/>
            <a:chOff x="285764" y="23619"/>
            <a:chExt cx="4499807" cy="637705"/>
          </a:xfrm>
        </p:grpSpPr>
        <p:sp>
          <p:nvSpPr>
            <p:cNvPr id="3" name="2 Rectángulo redondeado"/>
            <p:cNvSpPr/>
            <p:nvPr/>
          </p:nvSpPr>
          <p:spPr>
            <a:xfrm>
              <a:off x="285764" y="23619"/>
              <a:ext cx="4499807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636729" y="171000"/>
              <a:ext cx="3856698" cy="337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0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Elaboración de la RIS3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lum bright="54000" contrast="-58000"/>
          </a:blip>
          <a:srcRect/>
          <a:stretch>
            <a:fillRect/>
          </a:stretch>
        </p:blipFill>
        <p:spPr bwMode="auto">
          <a:xfrm>
            <a:off x="7786688" y="428625"/>
            <a:ext cx="10001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565400"/>
            <a:ext cx="2693987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14 Imagen" descr="logo RIS 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6143625"/>
            <a:ext cx="5492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Flecha izquierda">
            <a:hlinkClick r:id="rId8" action="ppaction://hlinksldjump"/>
          </p:cNvPr>
          <p:cNvSpPr/>
          <p:nvPr/>
        </p:nvSpPr>
        <p:spPr>
          <a:xfrm>
            <a:off x="7000875" y="6215063"/>
            <a:ext cx="785813" cy="4286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rot="10800000">
            <a:off x="3779838" y="5373688"/>
            <a:ext cx="1785937" cy="1587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0800000">
            <a:off x="3857625" y="3643313"/>
            <a:ext cx="1714500" cy="1587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3857625" y="2636838"/>
            <a:ext cx="1722438" cy="6350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5562600" y="2603500"/>
            <a:ext cx="4763" cy="2797175"/>
          </a:xfrm>
          <a:prstGeom prst="line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r="25465"/>
          <a:stretch>
            <a:fillRect/>
          </a:stretch>
        </p:blipFill>
        <p:spPr bwMode="auto">
          <a:xfrm>
            <a:off x="1115616" y="2276872"/>
            <a:ext cx="2378697" cy="7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4071938" y="428625"/>
            <a:ext cx="3643312" cy="1000125"/>
            <a:chOff x="285764" y="23619"/>
            <a:chExt cx="4499807" cy="637705"/>
          </a:xfrm>
        </p:grpSpPr>
        <p:sp>
          <p:nvSpPr>
            <p:cNvPr id="3" name="2 Rectángulo redondeado"/>
            <p:cNvSpPr/>
            <p:nvPr/>
          </p:nvSpPr>
          <p:spPr>
            <a:xfrm>
              <a:off x="285764" y="23619"/>
              <a:ext cx="4499807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636729" y="170393"/>
              <a:ext cx="3856698" cy="338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Resultados</a:t>
              </a: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54000" contrast="-58000"/>
          </a:blip>
          <a:srcRect/>
          <a:stretch>
            <a:fillRect/>
          </a:stretch>
        </p:blipFill>
        <p:spPr bwMode="auto">
          <a:xfrm>
            <a:off x="7858125" y="428625"/>
            <a:ext cx="10001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2214563"/>
            <a:ext cx="28575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071688"/>
            <a:ext cx="9286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500563"/>
            <a:ext cx="27146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643063" y="2428875"/>
            <a:ext cx="2357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Prioridades</a:t>
            </a:r>
            <a:r>
              <a:rPr lang="es-ES" sz="2400" dirty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b="1" dirty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</a:t>
            </a:r>
            <a:r>
              <a:rPr lang="es-ES" sz="2400" dirty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b="1" dirty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Especialización</a:t>
            </a:r>
          </a:p>
        </p:txBody>
      </p:sp>
      <p:sp>
        <p:nvSpPr>
          <p:cNvPr id="12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14375" y="5143500"/>
            <a:ext cx="3214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Dimensiones de acción transversal   </a:t>
            </a:r>
            <a:r>
              <a:rPr lang="es-ES" sz="1600" b="1" dirty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(ejes de actuación)</a:t>
            </a:r>
          </a:p>
        </p:txBody>
      </p:sp>
      <p:sp>
        <p:nvSpPr>
          <p:cNvPr id="15" name="14 Flecha doblada hacia arriba"/>
          <p:cNvSpPr/>
          <p:nvPr/>
        </p:nvSpPr>
        <p:spPr>
          <a:xfrm rot="5400000" flipV="1">
            <a:off x="3964782" y="4822031"/>
            <a:ext cx="1357312" cy="428625"/>
          </a:xfrm>
          <a:prstGeom prst="bentUpArrow">
            <a:avLst>
              <a:gd name="adj1" fmla="val 25000"/>
              <a:gd name="adj2" fmla="val 27151"/>
              <a:gd name="adj3" fmla="val 25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9" name="18 Flecha doblada hacia arriba"/>
          <p:cNvSpPr/>
          <p:nvPr/>
        </p:nvSpPr>
        <p:spPr>
          <a:xfrm rot="16200000">
            <a:off x="4138613" y="2862262"/>
            <a:ext cx="1009650" cy="428625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4347" name="19 Imagen" descr="logo RIS 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6143625"/>
            <a:ext cx="5492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Flecha izquierda">
            <a:hlinkClick r:id="rId8" action="ppaction://hlinksldjump"/>
          </p:cNvPr>
          <p:cNvSpPr/>
          <p:nvPr/>
        </p:nvSpPr>
        <p:spPr>
          <a:xfrm>
            <a:off x="7000875" y="6215063"/>
            <a:ext cx="785813" cy="4286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3714752"/>
            <a:ext cx="1945965" cy="56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12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4071938" y="428625"/>
            <a:ext cx="3643312" cy="1000125"/>
            <a:chOff x="285764" y="23619"/>
            <a:chExt cx="4499807" cy="637705"/>
          </a:xfrm>
        </p:grpSpPr>
        <p:sp>
          <p:nvSpPr>
            <p:cNvPr id="3" name="2 Rectángulo redondeado"/>
            <p:cNvSpPr/>
            <p:nvPr/>
          </p:nvSpPr>
          <p:spPr>
            <a:xfrm>
              <a:off x="285764" y="23619"/>
              <a:ext cx="4499807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636729" y="170393"/>
              <a:ext cx="3856698" cy="338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0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Propuesta de actuación</a:t>
              </a: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54000" contrast="-58000"/>
          </a:blip>
          <a:srcRect/>
          <a:stretch>
            <a:fillRect/>
          </a:stretch>
        </p:blipFill>
        <p:spPr bwMode="auto">
          <a:xfrm>
            <a:off x="7858125" y="428625"/>
            <a:ext cx="10001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2875185"/>
            <a:ext cx="2857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202022"/>
            <a:ext cx="2357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2400" b="1" dirty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Ejes y medidas</a:t>
            </a:r>
          </a:p>
        </p:txBody>
      </p:sp>
      <p:sp>
        <p:nvSpPr>
          <p:cNvPr id="9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50466" y="2984411"/>
            <a:ext cx="2357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2400" b="1" dirty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Instrumentos</a:t>
            </a:r>
          </a:p>
        </p:txBody>
      </p:sp>
      <p:sp>
        <p:nvSpPr>
          <p:cNvPr id="10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357313" y="4735488"/>
            <a:ext cx="2643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2400" b="1" dirty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Marco financiero</a:t>
            </a:r>
          </a:p>
        </p:txBody>
      </p:sp>
      <p:sp>
        <p:nvSpPr>
          <p:cNvPr id="11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403648" y="5373216"/>
            <a:ext cx="2643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2400" b="1" dirty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Seguimiento y evaluación</a:t>
            </a:r>
          </a:p>
        </p:txBody>
      </p:sp>
      <p:pic>
        <p:nvPicPr>
          <p:cNvPr id="15369" name="11 Imagen" descr="logo RIS 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6143625"/>
            <a:ext cx="5492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3" y="5444653"/>
            <a:ext cx="461962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" y="4806925"/>
            <a:ext cx="9858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50" y="2841536"/>
            <a:ext cx="1009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" y="2059147"/>
            <a:ext cx="2317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8 Conector recto de flecha"/>
          <p:cNvCxnSpPr/>
          <p:nvPr/>
        </p:nvCxnSpPr>
        <p:spPr>
          <a:xfrm rot="10800000">
            <a:off x="3786188" y="5944716"/>
            <a:ext cx="1785937" cy="1587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>
            <a:off x="3857625" y="4949800"/>
            <a:ext cx="1714500" cy="1588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3857625" y="3270161"/>
            <a:ext cx="1714500" cy="1587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0800000">
            <a:off x="3857625" y="2487772"/>
            <a:ext cx="1071563" cy="1587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5573713" y="3071813"/>
            <a:ext cx="6399" cy="2877467"/>
          </a:xfrm>
          <a:prstGeom prst="line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Flecha izquierda">
            <a:hlinkClick r:id="rId12" action="ppaction://hlinksldjump"/>
          </p:cNvPr>
          <p:cNvSpPr/>
          <p:nvPr/>
        </p:nvSpPr>
        <p:spPr>
          <a:xfrm>
            <a:off x="7000875" y="6215063"/>
            <a:ext cx="785813" cy="4286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29190" y="2078360"/>
            <a:ext cx="2000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27 Conector recto de flecha"/>
          <p:cNvCxnSpPr/>
          <p:nvPr/>
        </p:nvCxnSpPr>
        <p:spPr>
          <a:xfrm rot="10800000">
            <a:off x="3851920" y="4075484"/>
            <a:ext cx="1714500" cy="1587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1331640" y="3861197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Proyectos pilotos</a:t>
            </a:r>
            <a:endParaRPr lang="es-ES" sz="2400" b="1" dirty="0">
              <a:solidFill>
                <a:srgbClr val="FF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5" cstate="print"/>
          <a:srcRect t="23573"/>
          <a:stretch>
            <a:fillRect/>
          </a:stretch>
        </p:blipFill>
        <p:spPr bwMode="auto">
          <a:xfrm>
            <a:off x="179512" y="3645024"/>
            <a:ext cx="1204739" cy="79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4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32240" y="260648"/>
            <a:ext cx="2169769" cy="49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5 Imagen" descr="logo RIS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143625"/>
            <a:ext cx="5492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124744"/>
            <a:ext cx="54451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izquierda">
            <a:hlinkClick r:id="rId5" action="ppaction://hlinksldjump"/>
          </p:cNvPr>
          <p:cNvSpPr/>
          <p:nvPr/>
        </p:nvSpPr>
        <p:spPr>
          <a:xfrm>
            <a:off x="7000875" y="6215063"/>
            <a:ext cx="785813" cy="4286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</a:p>
        </p:txBody>
      </p:sp>
      <p:pic>
        <p:nvPicPr>
          <p:cNvPr id="1026" name="Picture 2" descr="C:\TRABAJOS\RIS3_arenal_oct2014\movilidad.e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t="69231"/>
          <a:stretch>
            <a:fillRect/>
          </a:stretch>
        </p:blipFill>
        <p:spPr bwMode="auto">
          <a:xfrm>
            <a:off x="971600" y="5661248"/>
            <a:ext cx="205319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Esquina doblada"/>
          <p:cNvSpPr/>
          <p:nvPr/>
        </p:nvSpPr>
        <p:spPr>
          <a:xfrm rot="20276938">
            <a:off x="1120775" y="4406900"/>
            <a:ext cx="2193925" cy="1023938"/>
          </a:xfrm>
          <a:prstGeom prst="foldedCorner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shade val="80000"/>
              <a:alpha val="50000"/>
              <a:hueOff val="-15"/>
              <a:satOff val="5158"/>
              <a:lumOff val="4538"/>
              <a:alphaOff val="25714"/>
            </a:schemeClr>
          </a:effectRef>
          <a:fontRef idx="minor">
            <a:schemeClr val="tx1"/>
          </a:fontRef>
        </p:style>
      </p:sp>
      <p:pic>
        <p:nvPicPr>
          <p:cNvPr id="1027" name="Picture 3" descr="C:\TRABAJOS\RIS3_arenal_oct2014\renovables.e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533574" y="4653136"/>
            <a:ext cx="257499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TRABAJOS\RIS3_arenal_oct2014\salud.e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594660" y="2564904"/>
            <a:ext cx="2350919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TRABAJOS\RIS3_arenal_oct2014\industria.em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3543976" y="4869161"/>
            <a:ext cx="1892120" cy="132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TRABAJOS\RIS3_arenal_oct2014\turismo2.emf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 r="40526"/>
          <a:stretch>
            <a:fillRect/>
          </a:stretch>
        </p:blipFill>
        <p:spPr bwMode="auto">
          <a:xfrm>
            <a:off x="611560" y="3573016"/>
            <a:ext cx="1080120" cy="81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TRABAJOS\RIS3_arenal_oct2014\recursos.em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 t="58082"/>
          <a:stretch>
            <a:fillRect/>
          </a:stretch>
        </p:blipFill>
        <p:spPr bwMode="auto">
          <a:xfrm>
            <a:off x="6444208" y="4077072"/>
            <a:ext cx="2089875" cy="4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TRABAJOS\RIS3_arenal_oct2014\alimentacion2.emf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tretch>
            <a:fillRect/>
          </a:stretch>
        </p:blipFill>
        <p:spPr bwMode="auto">
          <a:xfrm>
            <a:off x="5292080" y="2420888"/>
            <a:ext cx="2232304" cy="101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3563888" y="3068960"/>
            <a:ext cx="1738716" cy="149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79712" y="1484784"/>
            <a:ext cx="588327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 descr="http://turismoenpueblos.es/wp-content/uploads/2011/08/logo-andalucia-turismo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63688" y="3645024"/>
            <a:ext cx="957954" cy="743373"/>
          </a:xfrm>
          <a:prstGeom prst="rect">
            <a:avLst/>
          </a:prstGeom>
          <a:noFill/>
        </p:spPr>
      </p:pic>
      <p:pic>
        <p:nvPicPr>
          <p:cNvPr id="17" name="Picture 2" descr="http://www.territorioindigenaygobernanza.com/images/stories/vinetas/ilustracion%2010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76256" y="3429000"/>
            <a:ext cx="1218464" cy="648072"/>
          </a:xfrm>
          <a:prstGeom prst="rect">
            <a:avLst/>
          </a:prstGeom>
          <a:noFill/>
        </p:spPr>
      </p:pic>
      <p:pic>
        <p:nvPicPr>
          <p:cNvPr id="18" name="Picture 12" descr="http://esic.edu/actualidad/files/2014/09/master-logistica-esic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797152"/>
            <a:ext cx="1116451" cy="866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 RI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6215082"/>
            <a:ext cx="457204" cy="351695"/>
          </a:xfrm>
          <a:prstGeom prst="rect">
            <a:avLst/>
          </a:prstGeom>
        </p:spPr>
      </p:pic>
      <p:pic>
        <p:nvPicPr>
          <p:cNvPr id="317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357430"/>
            <a:ext cx="1781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357430"/>
            <a:ext cx="12477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2357430"/>
            <a:ext cx="14287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2428868"/>
            <a:ext cx="1209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0100" y="4429132"/>
            <a:ext cx="17145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6314" y="4429132"/>
            <a:ext cx="13906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6578" y="4357694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14678" y="4429132"/>
            <a:ext cx="13430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Flecha izquierda">
            <a:hlinkClick r:id="rId19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57884" y="285729"/>
            <a:ext cx="3005134" cy="54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14688" y="1000125"/>
            <a:ext cx="188118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987824" y="1196752"/>
            <a:ext cx="4344250" cy="88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04048" y="1052736"/>
            <a:ext cx="3359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750" y="3573463"/>
            <a:ext cx="8208714" cy="2954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s-ES_tradn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proceso continuo de transformación económica territorial</a:t>
            </a:r>
            <a:r>
              <a:rPr lang="es-ES_tradnl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que en Andalucía se desarrolla en un marco permanente de Gobernanza </a:t>
            </a:r>
            <a:r>
              <a:rPr lang="es-ES_tradn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garantiza un</a:t>
            </a:r>
            <a:r>
              <a:rPr lang="es-ES_tradnl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sistema sólido</a:t>
            </a:r>
            <a:r>
              <a:rPr lang="es-ES_tradn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supervisión y evaluación</a:t>
            </a:r>
            <a:r>
              <a:rPr lang="es-ES_tradnl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centrado en el Descubrimiento Emprendedor que </a:t>
            </a:r>
            <a:r>
              <a:rPr lang="es-ES_tradn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Involucra a los actores en todo el proceso y fomentan la innovación y la experimentación</a:t>
            </a:r>
            <a:r>
              <a:rPr lang="es-ES_tradnl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con los compromisos de:</a:t>
            </a:r>
            <a:endParaRPr lang="es-E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28650" indent="-268288" algn="just">
              <a:buClr>
                <a:schemeClr val="accent1">
                  <a:lumMod val="75000"/>
                </a:schemeClr>
              </a:buClr>
              <a:buFont typeface="Wingdings 3" pitchFamily="18" charset="2"/>
              <a:buChar char="Æ"/>
              <a:defRPr/>
            </a:pPr>
            <a:r>
              <a:rPr lang="es-ES_tradn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apoyo de la política y las inversiones en las prioridades, retos y necesidades de </a:t>
            </a:r>
            <a:r>
              <a:rPr lang="es-ES_tradnl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Andalucía</a:t>
            </a:r>
            <a:r>
              <a:rPr lang="es-ES_tradn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para el logro de un desarrollo basado en el conocimiento.</a:t>
            </a:r>
            <a:endParaRPr lang="es-E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28650" indent="-268288" algn="just">
              <a:buClr>
                <a:schemeClr val="accent1">
                  <a:lumMod val="75000"/>
                </a:schemeClr>
              </a:buClr>
              <a:buFont typeface="Wingdings 3" pitchFamily="18" charset="2"/>
              <a:buChar char="Æ"/>
              <a:defRPr/>
            </a:pPr>
            <a:r>
              <a:rPr lang="es-ES_tradn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puesta en valor de los puntos fuertes, ventajas competitivas y potencial de excelencia de </a:t>
            </a:r>
            <a:r>
              <a:rPr lang="es-ES_tradnl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Andalucía</a:t>
            </a:r>
            <a:r>
              <a:rPr lang="es-ES_tradn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E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28650" indent="-268288" algn="just">
              <a:buClr>
                <a:schemeClr val="accent1">
                  <a:lumMod val="75000"/>
                </a:schemeClr>
              </a:buClr>
              <a:buFont typeface="Wingdings 3" pitchFamily="18" charset="2"/>
              <a:buChar char="Æ"/>
              <a:defRPr/>
            </a:pPr>
            <a:r>
              <a:rPr lang="es-ES_tradn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respaldo a la innovación tecnológica, así como en la basada en la práctica, que aspira a fomentar la inversión del sector privado de </a:t>
            </a:r>
            <a:r>
              <a:rPr lang="es-ES_tradnl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Andalucía</a:t>
            </a:r>
            <a:endParaRPr lang="es-E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3 Grupo"/>
          <p:cNvGrpSpPr>
            <a:grpSpLocks/>
          </p:cNvGrpSpPr>
          <p:nvPr/>
        </p:nvGrpSpPr>
        <p:grpSpPr bwMode="auto">
          <a:xfrm>
            <a:off x="3995936" y="260648"/>
            <a:ext cx="4937125" cy="936625"/>
            <a:chOff x="357190" y="0"/>
            <a:chExt cx="4499807" cy="637705"/>
          </a:xfrm>
        </p:grpSpPr>
        <p:sp>
          <p:nvSpPr>
            <p:cNvPr id="5" name="4 Rectángulo redondeado"/>
            <p:cNvSpPr/>
            <p:nvPr/>
          </p:nvSpPr>
          <p:spPr>
            <a:xfrm>
              <a:off x="357190" y="0"/>
              <a:ext cx="4499807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89021" y="31344"/>
              <a:ext cx="4436144" cy="575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¿Qué es la RIS3?</a:t>
              </a:r>
            </a:p>
          </p:txBody>
        </p:sp>
      </p:grpSp>
      <p:pic>
        <p:nvPicPr>
          <p:cNvPr id="4100" name="6 Imagen" descr="logo RI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9632" y="2132856"/>
            <a:ext cx="1440160" cy="94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843808" y="1556792"/>
            <a:ext cx="590532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RIS3 se fundamenta en la identificación de </a:t>
            </a:r>
            <a:r>
              <a:rPr lang="es-ES_tradnl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 características y activos específicos de cada país o región</a:t>
            </a:r>
            <a:r>
              <a:rPr lang="es-ES_tradn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subrayando las ventajas competitivas de cada territorio frente a otras regiones, en </a:t>
            </a:r>
            <a:r>
              <a:rPr lang="es-ES_tradnl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proceso de priorización</a:t>
            </a:r>
            <a:r>
              <a:rPr lang="es-ES_tradn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que </a:t>
            </a:r>
            <a:r>
              <a:rPr lang="es-ES_tradnl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reúne a los actores implicados con la innovación y los recursos disponibles </a:t>
            </a:r>
            <a:r>
              <a:rPr lang="es-ES_tradn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torno a una visión de su futuro tendente a objetivos de excelencia y competitividad.</a:t>
            </a:r>
            <a:endParaRPr lang="es-E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s-ES" sz="1600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44824"/>
            <a:ext cx="997074" cy="187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7000875" y="6215063"/>
            <a:ext cx="785813" cy="4286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24128" y="260648"/>
            <a:ext cx="3174521" cy="5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124744"/>
            <a:ext cx="3491695" cy="88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928802"/>
            <a:ext cx="552577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4071942"/>
            <a:ext cx="5500726" cy="213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3213100"/>
            <a:ext cx="678656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213100"/>
            <a:ext cx="678656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Flecha izquierda">
            <a:hlinkClick r:id="rId4" action="ppaction://hlinksldjump"/>
          </p:cNvPr>
          <p:cNvSpPr/>
          <p:nvPr/>
        </p:nvSpPr>
        <p:spPr>
          <a:xfrm>
            <a:off x="7000875" y="6215063"/>
            <a:ext cx="785813" cy="4286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</a:p>
        </p:txBody>
      </p:sp>
      <p:grpSp>
        <p:nvGrpSpPr>
          <p:cNvPr id="2" name="4 Grupo"/>
          <p:cNvGrpSpPr>
            <a:grpSpLocks/>
          </p:cNvGrpSpPr>
          <p:nvPr/>
        </p:nvGrpSpPr>
        <p:grpSpPr bwMode="auto">
          <a:xfrm>
            <a:off x="1714500" y="5284788"/>
            <a:ext cx="6215063" cy="500062"/>
            <a:chOff x="0" y="0"/>
            <a:chExt cx="5429272" cy="879840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0"/>
              <a:ext cx="5429272" cy="8798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42991" y="41896"/>
              <a:ext cx="5343290" cy="729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600" b="1" dirty="0">
                  <a:solidFill>
                    <a:schemeClr val="accent1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3.200 millones de </a:t>
              </a:r>
              <a:r>
                <a:rPr lang="es-ES" sz="1600" b="1" dirty="0" smtClean="0">
                  <a:solidFill>
                    <a:schemeClr val="accent1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euros</a:t>
              </a:r>
              <a:endParaRPr lang="es-ES" sz="1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9838" y="2374900"/>
            <a:ext cx="16764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9825" y="1989138"/>
            <a:ext cx="19526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187450" y="2924175"/>
            <a:ext cx="17462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1500" b="1">
                <a:solidFill>
                  <a:schemeClr val="bg1"/>
                </a:solidFill>
                <a:latin typeface="Helvetica Condensed" pitchFamily="34" charset="0"/>
                <a:ea typeface="Arial Unicode MS" pitchFamily="34" charset="-128"/>
                <a:cs typeface="Arial Unicode MS" pitchFamily="34" charset="-128"/>
              </a:rPr>
              <a:t>Fondos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1500" b="1">
                <a:solidFill>
                  <a:schemeClr val="bg1"/>
                </a:solidFill>
                <a:latin typeface="Helvetica Condensed" pitchFamily="34" charset="0"/>
                <a:ea typeface="Arial Unicode MS" pitchFamily="34" charset="-128"/>
                <a:cs typeface="Arial Unicode MS" pitchFamily="34" charset="-128"/>
              </a:rPr>
              <a:t>Privados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1500" b="1">
                <a:solidFill>
                  <a:schemeClr val="bg1"/>
                </a:solidFill>
                <a:latin typeface="Helvetica Condensed" pitchFamily="34" charset="0"/>
                <a:ea typeface="Arial Unicode MS" pitchFamily="34" charset="-128"/>
                <a:cs typeface="Arial Unicode MS" pitchFamily="34" charset="-128"/>
              </a:rPr>
              <a:t>1.184 mill.euros</a:t>
            </a: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6326188" y="2765425"/>
            <a:ext cx="1746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1500" b="1">
                <a:solidFill>
                  <a:schemeClr val="bg1"/>
                </a:solidFill>
                <a:latin typeface="Helvetica Condensed" pitchFamily="34" charset="0"/>
                <a:ea typeface="Arial Unicode MS" pitchFamily="34" charset="-128"/>
                <a:cs typeface="Arial Unicode MS" pitchFamily="34" charset="-128"/>
              </a:rPr>
              <a:t>Fondos 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1500" b="1">
                <a:solidFill>
                  <a:schemeClr val="bg1"/>
                </a:solidFill>
                <a:latin typeface="Helvetica Condensed" pitchFamily="34" charset="0"/>
                <a:ea typeface="Arial Unicode MS" pitchFamily="34" charset="-128"/>
                <a:cs typeface="Arial Unicode MS" pitchFamily="34" charset="-128"/>
              </a:rPr>
              <a:t>Públicos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1500" b="1">
                <a:solidFill>
                  <a:schemeClr val="bg1"/>
                </a:solidFill>
                <a:latin typeface="Helvetica Condensed" pitchFamily="34" charset="0"/>
                <a:ea typeface="Arial Unicode MS" pitchFamily="34" charset="-128"/>
                <a:cs typeface="Arial Unicode MS" pitchFamily="34" charset="-128"/>
              </a:rPr>
              <a:t>2.016 mill.euros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196752"/>
            <a:ext cx="4718836" cy="96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24128" y="260648"/>
            <a:ext cx="3174521" cy="5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0017 -0.0162 " pathEditMode="relative" ptsTypes="AA">
                                      <p:cBhvr>
                                        <p:cTn id="4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0017 0.01852 " pathEditMode="relative" ptsTypes="AA">
                                      <p:cBhvr>
                                        <p:cTn id="4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52 0.01759 " pathEditMode="relative" ptsTypes="AA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01505 " pathEditMode="relative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3" grpId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7000875" y="6215063"/>
            <a:ext cx="785813" cy="4286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24128" y="260648"/>
            <a:ext cx="3174521" cy="5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268760"/>
            <a:ext cx="5548680" cy="81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420888"/>
            <a:ext cx="2286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348880"/>
            <a:ext cx="4105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14760" y="4009467"/>
            <a:ext cx="4038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96652"/>
            <a:ext cx="108012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3 Grupo"/>
          <p:cNvGrpSpPr>
            <a:grpSpLocks/>
          </p:cNvGrpSpPr>
          <p:nvPr/>
        </p:nvGrpSpPr>
        <p:grpSpPr bwMode="auto">
          <a:xfrm>
            <a:off x="3419872" y="620688"/>
            <a:ext cx="3955305" cy="518691"/>
            <a:chOff x="357190" y="0"/>
            <a:chExt cx="4499807" cy="637705"/>
          </a:xfrm>
        </p:grpSpPr>
        <p:sp>
          <p:nvSpPr>
            <p:cNvPr id="5" name="4 Rectángulo redondeado"/>
            <p:cNvSpPr/>
            <p:nvPr/>
          </p:nvSpPr>
          <p:spPr>
            <a:xfrm>
              <a:off x="357190" y="0"/>
              <a:ext cx="4499807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88935" y="31727"/>
              <a:ext cx="4436318" cy="574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8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Andalucía en el futuro</a:t>
              </a:r>
            </a:p>
          </p:txBody>
        </p:sp>
      </p:grpSp>
      <p:pic>
        <p:nvPicPr>
          <p:cNvPr id="25603" name="8 Imagen" descr="logo RIS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072188"/>
            <a:ext cx="642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643188"/>
            <a:ext cx="435768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4643438" y="1214438"/>
            <a:ext cx="407193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Aumento propensión a innovar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Innovación signo de identidad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 de Conocimiento como motor económico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Sector privado líder procesos innovación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Referente en investigación e innovación en áreas prioritarias RIS3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Accesibilidad a </a:t>
            </a:r>
            <a:r>
              <a:rPr lang="es-E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TIC´s</a:t>
            </a:r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Capital de conocimiento pieza clave del desarrollo económico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Captación de capacidades  y recursos externos que refuercen el capital de conocimiento actual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Administraciones públicas innovadoras</a:t>
            </a:r>
          </a:p>
        </p:txBody>
      </p:sp>
      <p:sp>
        <p:nvSpPr>
          <p:cNvPr id="10" name="9 Flecha izquierda">
            <a:hlinkClick r:id="rId5" action="ppaction://hlinksldjump"/>
          </p:cNvPr>
          <p:cNvSpPr/>
          <p:nvPr/>
        </p:nvSpPr>
        <p:spPr>
          <a:xfrm>
            <a:off x="7000875" y="6215063"/>
            <a:ext cx="785813" cy="4286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1785926"/>
            <a:ext cx="1748678" cy="63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15 Imagen" descr="circulo 4 segment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6416" y="224644"/>
            <a:ext cx="580650" cy="5806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96652"/>
            <a:ext cx="108012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3 Imagen" descr="logo RIS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072188"/>
            <a:ext cx="642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6 Grupo"/>
          <p:cNvGrpSpPr>
            <a:grpSpLocks/>
          </p:cNvGrpSpPr>
          <p:nvPr/>
        </p:nvGrpSpPr>
        <p:grpSpPr bwMode="auto">
          <a:xfrm>
            <a:off x="3419872" y="548680"/>
            <a:ext cx="3960440" cy="590699"/>
            <a:chOff x="500041" y="0"/>
            <a:chExt cx="4571233" cy="637705"/>
          </a:xfrm>
        </p:grpSpPr>
        <p:sp>
          <p:nvSpPr>
            <p:cNvPr id="8" name="7 Rectángulo redondeado"/>
            <p:cNvSpPr/>
            <p:nvPr/>
          </p:nvSpPr>
          <p:spPr>
            <a:xfrm>
              <a:off x="571466" y="0"/>
              <a:ext cx="4499808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500041" y="0"/>
              <a:ext cx="4437905" cy="575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8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Andalucía en el futuro</a:t>
              </a:r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214563"/>
            <a:ext cx="4286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Flecha izquierda">
            <a:hlinkClick r:id="rId5" action="ppaction://hlinksldjump"/>
          </p:cNvPr>
          <p:cNvSpPr/>
          <p:nvPr/>
        </p:nvSpPr>
        <p:spPr>
          <a:xfrm>
            <a:off x="7000875" y="6215063"/>
            <a:ext cx="785813" cy="4286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499992" y="1196752"/>
            <a:ext cx="4429125" cy="5091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s-ES" sz="17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I+D+i / PIB = 2%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s-ES" sz="17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Aportación del sector privado al gasto I+D+i : 50%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s-ES" sz="17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20% intensidad innovación empresas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s-ES" sz="17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20% investigadores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s-ES" sz="1750" b="1" dirty="0"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1750" b="1" dirty="0">
                <a:solidFill>
                  <a:srgbClr val="FF5050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s-ES" sz="17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 empresas innovadoras </a:t>
            </a:r>
            <a:endParaRPr lang="es-ES" sz="1750" dirty="0">
              <a:solidFill>
                <a:srgbClr val="FF5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s-ES" sz="17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50% patentes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s-ES" sz="17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50% VAB actividades media y alta tecnología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s-ES" sz="17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+60% exportaciones actividades media y alta tecnología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s-ES" sz="17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100% banda ancha rápida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s-ES" sz="17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40% empresas en mercado digital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s-ES" sz="17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85% población uso habitual internet</a:t>
            </a:r>
          </a:p>
          <a:p>
            <a:pPr marL="268288" indent="-268288">
              <a:lnSpc>
                <a:spcPct val="80000"/>
              </a:lnSpc>
              <a:spcBef>
                <a:spcPts val="300"/>
              </a:spcBef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s-ES" sz="17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40% población + 100 empresas uso habitual e-administración</a:t>
            </a:r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Flecha arriba"/>
          <p:cNvSpPr/>
          <p:nvPr/>
        </p:nvSpPr>
        <p:spPr>
          <a:xfrm>
            <a:off x="4929188" y="2000250"/>
            <a:ext cx="214312" cy="214313"/>
          </a:xfrm>
          <a:prstGeom prst="up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5" name="14 Flecha arriba"/>
          <p:cNvSpPr/>
          <p:nvPr/>
        </p:nvSpPr>
        <p:spPr>
          <a:xfrm>
            <a:off x="4929188" y="2357438"/>
            <a:ext cx="214312" cy="214312"/>
          </a:xfrm>
          <a:prstGeom prst="up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6" name="15 Flecha arriba"/>
          <p:cNvSpPr/>
          <p:nvPr/>
        </p:nvSpPr>
        <p:spPr>
          <a:xfrm>
            <a:off x="4929188" y="3071813"/>
            <a:ext cx="214312" cy="214312"/>
          </a:xfrm>
          <a:prstGeom prst="up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7" name="16 Flecha arriba"/>
          <p:cNvSpPr/>
          <p:nvPr/>
        </p:nvSpPr>
        <p:spPr>
          <a:xfrm>
            <a:off x="4929188" y="3357563"/>
            <a:ext cx="214312" cy="214312"/>
          </a:xfrm>
          <a:prstGeom prst="up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8" name="17 Flecha arriba"/>
          <p:cNvSpPr/>
          <p:nvPr/>
        </p:nvSpPr>
        <p:spPr>
          <a:xfrm>
            <a:off x="4929188" y="4000500"/>
            <a:ext cx="214312" cy="214313"/>
          </a:xfrm>
          <a:prstGeom prst="up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928802"/>
            <a:ext cx="1905001" cy="7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18 Imagen" descr="circulo 4 segment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6416" y="224644"/>
            <a:ext cx="580650" cy="5806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4162" y="260649"/>
            <a:ext cx="3148318" cy="77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7139171" cy="464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7000875" y="6215063"/>
            <a:ext cx="785813" cy="4286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</a:p>
        </p:txBody>
      </p:sp>
      <p:pic>
        <p:nvPicPr>
          <p:cNvPr id="27652" name="7 Imagen" descr="logo RIS 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6143625"/>
            <a:ext cx="5492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5 Imagen" descr="logo RIS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143625"/>
            <a:ext cx="5492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izquierda">
            <a:hlinkClick r:id="rId3" action="ppaction://hlinksldjump"/>
          </p:cNvPr>
          <p:cNvSpPr/>
          <p:nvPr/>
        </p:nvSpPr>
        <p:spPr>
          <a:xfrm>
            <a:off x="7000875" y="6215063"/>
            <a:ext cx="785813" cy="4286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0648"/>
            <a:ext cx="4680520" cy="75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214554"/>
            <a:ext cx="2200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928802"/>
            <a:ext cx="21812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571612"/>
            <a:ext cx="21717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6 Imagen" descr="logo RIS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143625"/>
            <a:ext cx="5492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izquierda">
            <a:hlinkClick r:id="rId3" action="ppaction://hlinksldjump"/>
          </p:cNvPr>
          <p:cNvSpPr/>
          <p:nvPr/>
        </p:nvSpPr>
        <p:spPr>
          <a:xfrm>
            <a:off x="7000875" y="6215063"/>
            <a:ext cx="785813" cy="4286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280" y="260648"/>
            <a:ext cx="3566200" cy="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786058"/>
            <a:ext cx="2057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571876"/>
            <a:ext cx="24193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3429000"/>
            <a:ext cx="2819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1643050"/>
            <a:ext cx="4038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RI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110078" y="538994"/>
            <a:ext cx="1030437" cy="47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izquierda">
            <a:hlinkClick r:id="rId4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386927" y="1908296"/>
            <a:ext cx="5257154" cy="1123712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 smtClean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Convertir Andalucía en una región de referencia en proyectos de investigación, experimentación, demostración y transferencia tecnológica en el ámbito de la logística</a:t>
            </a:r>
          </a:p>
        </p:txBody>
      </p:sp>
      <p:sp>
        <p:nvSpPr>
          <p:cNvPr id="14" name="13 Rectángulo">
            <a:hlinkClick r:id="rId5" action="ppaction://hlinksldjump"/>
          </p:cNvPr>
          <p:cNvSpPr/>
          <p:nvPr/>
        </p:nvSpPr>
        <p:spPr>
          <a:xfrm>
            <a:off x="683568" y="3826208"/>
            <a:ext cx="19911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Movilidad y logística</a:t>
            </a:r>
          </a:p>
        </p:txBody>
      </p:sp>
      <p:sp>
        <p:nvSpPr>
          <p:cNvPr id="3" name="2 Elipse"/>
          <p:cNvSpPr/>
          <p:nvPr/>
        </p:nvSpPr>
        <p:spPr>
          <a:xfrm>
            <a:off x="2943237" y="2253920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L11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386926" y="3319526"/>
            <a:ext cx="5217521" cy="612934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Desarrollo empresarial innovador en cadenas de valor internacional</a:t>
            </a:r>
            <a:endParaRPr lang="es-ES" sz="1500" b="1" dirty="0" smtClean="0">
              <a:solidFill>
                <a:srgbClr val="DA375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2950617" y="3409968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L12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3386926" y="4219978"/>
            <a:ext cx="5217521" cy="357545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Nuevos modelos de movilidad sostenible y distribución</a:t>
            </a:r>
          </a:p>
        </p:txBody>
      </p:sp>
      <p:sp>
        <p:nvSpPr>
          <p:cNvPr id="24" name="23 Elipse"/>
          <p:cNvSpPr/>
          <p:nvPr/>
        </p:nvSpPr>
        <p:spPr>
          <a:xfrm>
            <a:off x="2943236" y="4310420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L13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3386926" y="5120429"/>
            <a:ext cx="5217521" cy="612934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Innovación logística en sectores económicos básicos de la estructura productiva andaluza</a:t>
            </a:r>
          </a:p>
        </p:txBody>
      </p:sp>
      <p:sp>
        <p:nvSpPr>
          <p:cNvPr id="26" name="25 Elipse"/>
          <p:cNvSpPr/>
          <p:nvPr/>
        </p:nvSpPr>
        <p:spPr>
          <a:xfrm>
            <a:off x="2950617" y="5210872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L14</a:t>
            </a:r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76672"/>
            <a:ext cx="5184576" cy="65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2" descr="http://esic.edu/actualidad/files/2014/09/master-logistica-esi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2671" y="2924944"/>
            <a:ext cx="1116451" cy="86605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12 Imagen" descr="logo RI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sp>
        <p:nvSpPr>
          <p:cNvPr id="24" name="23 Rectángulo redondeado"/>
          <p:cNvSpPr/>
          <p:nvPr/>
        </p:nvSpPr>
        <p:spPr>
          <a:xfrm>
            <a:off x="3779912" y="1908296"/>
            <a:ext cx="4502304" cy="612934"/>
          </a:xfrm>
          <a:prstGeom prst="roundRect">
            <a:avLst/>
          </a:prstGeom>
          <a:solidFill>
            <a:srgbClr val="DBE6C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Fabricación avanzada en la industria del transporte </a:t>
            </a:r>
            <a:endParaRPr lang="es-ES" sz="1500" b="1" dirty="0" smtClean="0">
              <a:solidFill>
                <a:srgbClr val="77933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3336222" y="1998738"/>
            <a:ext cx="648073" cy="432049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L21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3788296" y="2898185"/>
            <a:ext cx="4502304" cy="357545"/>
          </a:xfrm>
          <a:prstGeom prst="roundRect">
            <a:avLst/>
          </a:prstGeom>
          <a:solidFill>
            <a:srgbClr val="DBE6C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Investigación e innovación en nuevos </a:t>
            </a:r>
          </a:p>
        </p:txBody>
      </p:sp>
      <p:sp>
        <p:nvSpPr>
          <p:cNvPr id="27" name="26 Elipse"/>
          <p:cNvSpPr/>
          <p:nvPr/>
        </p:nvSpPr>
        <p:spPr>
          <a:xfrm>
            <a:off x="3336222" y="2860934"/>
            <a:ext cx="648073" cy="432049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L22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3788296" y="3625518"/>
            <a:ext cx="4502304" cy="612934"/>
          </a:xfrm>
          <a:prstGeom prst="roundRect">
            <a:avLst/>
          </a:prstGeom>
          <a:solidFill>
            <a:srgbClr val="DBE6C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Desarrollo de productos innovadores para las industrias del transporte </a:t>
            </a:r>
            <a:endParaRPr lang="es-ES" sz="1500" b="1" dirty="0" smtClean="0">
              <a:solidFill>
                <a:srgbClr val="77933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3344606" y="3715960"/>
            <a:ext cx="648073" cy="432049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L23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3759035" y="4527555"/>
            <a:ext cx="4502304" cy="612934"/>
          </a:xfrm>
          <a:prstGeom prst="roundRect">
            <a:avLst/>
          </a:prstGeom>
          <a:solidFill>
            <a:srgbClr val="DBE6C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Transferencia de tecnologías y procesos de fabricación </a:t>
            </a:r>
            <a:endParaRPr lang="es-ES" sz="1500" b="1" dirty="0" smtClean="0">
              <a:solidFill>
                <a:srgbClr val="77933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3315345" y="4617997"/>
            <a:ext cx="648073" cy="432049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L24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32" name="31 Rectángulo">
            <a:hlinkClick r:id="rId4" action="ppaction://hlinksldjump"/>
          </p:cNvPr>
          <p:cNvSpPr/>
          <p:nvPr/>
        </p:nvSpPr>
        <p:spPr>
          <a:xfrm>
            <a:off x="739896" y="3396838"/>
            <a:ext cx="19482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Industria avanzada vinculada al transporte</a:t>
            </a:r>
          </a:p>
        </p:txBody>
      </p:sp>
      <p:pic>
        <p:nvPicPr>
          <p:cNvPr id="33" name="Picture 5" descr="C:\TRABAJOS\RIS3_arenal_oct2014\industria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56373"/>
            <a:ext cx="620712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110078" y="538994"/>
            <a:ext cx="1030437" cy="47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76672"/>
            <a:ext cx="5184576" cy="65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2204864"/>
            <a:ext cx="6840736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s-ES" sz="2200" dirty="0"/>
              <a:t>Condición ex-ante para recibir fondos UE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s-ES" sz="2200" dirty="0"/>
              <a:t>Coincidencia con proceso de planificación de la Junta de Andalucía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s-ES" sz="2200" dirty="0"/>
              <a:t>Oportunidad de reflexionar sobre los resultados cosechados y plantear nuevas estrategias para la </a:t>
            </a:r>
            <a:r>
              <a:rPr lang="es-ES" sz="2200" dirty="0" err="1"/>
              <a:t>I+D+i</a:t>
            </a:r>
            <a:r>
              <a:rPr lang="es-ES" sz="2200" dirty="0"/>
              <a:t> y las TIC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s-ES" sz="2200" dirty="0"/>
              <a:t>Oportunidad de abrir la reflexión y la participación al sector privado</a:t>
            </a:r>
          </a:p>
        </p:txBody>
      </p:sp>
      <p:grpSp>
        <p:nvGrpSpPr>
          <p:cNvPr id="2" name="3 Grupo"/>
          <p:cNvGrpSpPr>
            <a:grpSpLocks/>
          </p:cNvGrpSpPr>
          <p:nvPr/>
        </p:nvGrpSpPr>
        <p:grpSpPr bwMode="auto">
          <a:xfrm>
            <a:off x="3635375" y="981075"/>
            <a:ext cx="4500563" cy="636588"/>
            <a:chOff x="357190" y="0"/>
            <a:chExt cx="4499807" cy="637705"/>
          </a:xfrm>
        </p:grpSpPr>
        <p:sp>
          <p:nvSpPr>
            <p:cNvPr id="5" name="4 Rectángulo redondeado"/>
            <p:cNvSpPr/>
            <p:nvPr/>
          </p:nvSpPr>
          <p:spPr>
            <a:xfrm>
              <a:off x="357190" y="0"/>
              <a:ext cx="4499807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88935" y="31806"/>
              <a:ext cx="4436318" cy="574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¿Por qué la RIS3?</a:t>
              </a:r>
            </a:p>
          </p:txBody>
        </p:sp>
      </p:grpSp>
      <p:pic>
        <p:nvPicPr>
          <p:cNvPr id="5124" name="6 Imagen" descr="logo RIS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49280"/>
            <a:ext cx="8651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dinero con maleta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844824"/>
            <a:ext cx="777494" cy="1018147"/>
          </a:xfrm>
          <a:prstGeom prst="rect">
            <a:avLst/>
          </a:prstGeom>
        </p:spPr>
      </p:pic>
      <p:pic>
        <p:nvPicPr>
          <p:cNvPr id="8" name="7 Imagen" descr="innovacion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996952"/>
            <a:ext cx="792088" cy="691908"/>
          </a:xfrm>
          <a:prstGeom prst="rect">
            <a:avLst/>
          </a:prstGeom>
        </p:spPr>
      </p:pic>
      <p:pic>
        <p:nvPicPr>
          <p:cNvPr id="9" name="8 Imagen" descr="colaboracion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5013176"/>
            <a:ext cx="584529" cy="735772"/>
          </a:xfrm>
          <a:prstGeom prst="rect">
            <a:avLst/>
          </a:prstGeom>
        </p:spPr>
      </p:pic>
      <p:pic>
        <p:nvPicPr>
          <p:cNvPr id="10" name="9 Imagen" descr="dado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3933056"/>
            <a:ext cx="898741" cy="9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13 Imagen" descr="logo RI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sp>
        <p:nvSpPr>
          <p:cNvPr id="15" name="14 Rectángulo">
            <a:hlinkClick r:id="rId4" action="ppaction://hlinksldjump"/>
          </p:cNvPr>
          <p:cNvSpPr/>
          <p:nvPr/>
        </p:nvSpPr>
        <p:spPr>
          <a:xfrm>
            <a:off x="650988" y="3592642"/>
            <a:ext cx="20852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ES" sz="1500" b="1" dirty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Recursos endógenos de base territorial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3779912" y="1908296"/>
            <a:ext cx="4837734" cy="612934"/>
          </a:xfrm>
          <a:prstGeom prst="roundRect">
            <a:avLst/>
          </a:prstGeom>
          <a:solidFill>
            <a:srgbClr val="DBE6C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Investigación e innovación sobre la gestión de los recursos naturales y del patrimonio cultural </a:t>
            </a:r>
            <a:endParaRPr lang="es-ES" sz="1500" b="1" dirty="0" smtClean="0">
              <a:solidFill>
                <a:srgbClr val="77933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3336222" y="1998738"/>
            <a:ext cx="648073" cy="432049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L31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779912" y="2762135"/>
            <a:ext cx="4837734" cy="612934"/>
          </a:xfrm>
          <a:prstGeom prst="roundRect">
            <a:avLst/>
          </a:prstGeom>
          <a:solidFill>
            <a:srgbClr val="DBE6C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Nuevos procesos y productos para el a</a:t>
            </a:r>
            <a:r>
              <a:rPr lang="es-ES" sz="1500" b="1" dirty="0" smtClean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provechamiento </a:t>
            </a:r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los recursos agropecuarios </a:t>
            </a:r>
          </a:p>
        </p:txBody>
      </p:sp>
      <p:sp>
        <p:nvSpPr>
          <p:cNvPr id="20" name="19 Elipse"/>
          <p:cNvSpPr/>
          <p:nvPr/>
        </p:nvSpPr>
        <p:spPr>
          <a:xfrm>
            <a:off x="3336221" y="2852577"/>
            <a:ext cx="648073" cy="432049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L32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779912" y="3615974"/>
            <a:ext cx="4837734" cy="357545"/>
          </a:xfrm>
          <a:prstGeom prst="roundRect">
            <a:avLst/>
          </a:prstGeom>
          <a:solidFill>
            <a:srgbClr val="DBE6C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Minería integrada en el territorio</a:t>
            </a:r>
          </a:p>
        </p:txBody>
      </p:sp>
      <p:sp>
        <p:nvSpPr>
          <p:cNvPr id="22" name="21 Elipse"/>
          <p:cNvSpPr/>
          <p:nvPr/>
        </p:nvSpPr>
        <p:spPr>
          <a:xfrm>
            <a:off x="3336222" y="3585233"/>
            <a:ext cx="648073" cy="432049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L33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3779912" y="4214424"/>
            <a:ext cx="4837734" cy="612934"/>
          </a:xfrm>
          <a:prstGeom prst="roundRect">
            <a:avLst/>
          </a:prstGeom>
          <a:solidFill>
            <a:srgbClr val="DBE6C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Innovación para la adaptación de los territorios al cambio climático</a:t>
            </a:r>
          </a:p>
        </p:txBody>
      </p:sp>
      <p:sp>
        <p:nvSpPr>
          <p:cNvPr id="24" name="23 Elipse"/>
          <p:cNvSpPr/>
          <p:nvPr/>
        </p:nvSpPr>
        <p:spPr>
          <a:xfrm>
            <a:off x="3336222" y="4304866"/>
            <a:ext cx="648073" cy="432049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L34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3779912" y="5068263"/>
            <a:ext cx="4837734" cy="357545"/>
          </a:xfrm>
          <a:prstGeom prst="roundRect">
            <a:avLst/>
          </a:prstGeom>
          <a:solidFill>
            <a:srgbClr val="DBE6C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Optimización de servicios sistémicos</a:t>
            </a:r>
          </a:p>
        </p:txBody>
      </p:sp>
      <p:sp>
        <p:nvSpPr>
          <p:cNvPr id="26" name="25 Elipse"/>
          <p:cNvSpPr/>
          <p:nvPr/>
        </p:nvSpPr>
        <p:spPr>
          <a:xfrm>
            <a:off x="3370006" y="5031012"/>
            <a:ext cx="648073" cy="432049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L35</a:t>
            </a:r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110078" y="538994"/>
            <a:ext cx="1030437" cy="47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76672"/>
            <a:ext cx="5184576" cy="65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 descr="http://www.territorioindigenaygobernanza.com/images/stories/vinetas/ilustracion%2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852936"/>
            <a:ext cx="1218464" cy="6480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8 Imagen" descr="logo RI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sp>
        <p:nvSpPr>
          <p:cNvPr id="14" name="13 Rectángulo">
            <a:hlinkClick r:id="rId4" action="ppaction://hlinksldjump"/>
          </p:cNvPr>
          <p:cNvSpPr/>
          <p:nvPr/>
        </p:nvSpPr>
        <p:spPr>
          <a:xfrm>
            <a:off x="611560" y="3717032"/>
            <a:ext cx="216024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22300">
              <a:lnSpc>
                <a:spcPct val="90000"/>
              </a:lnSpc>
              <a:spcAft>
                <a:spcPct val="35000"/>
              </a:spcAft>
            </a:pPr>
            <a:r>
              <a:rPr lang="es-ES" sz="1500" b="1" dirty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Turismo, cultura y ocio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3779912" y="1978104"/>
            <a:ext cx="4502304" cy="612934"/>
          </a:xfrm>
          <a:prstGeom prst="roundRect">
            <a:avLst/>
          </a:prstGeom>
          <a:solidFill>
            <a:srgbClr val="DBE6C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Investigación e innovación en productos turísticos innovadores </a:t>
            </a:r>
          </a:p>
        </p:txBody>
      </p:sp>
      <p:sp>
        <p:nvSpPr>
          <p:cNvPr id="17" name="16 Elipse"/>
          <p:cNvSpPr/>
          <p:nvPr/>
        </p:nvSpPr>
        <p:spPr>
          <a:xfrm>
            <a:off x="3336222" y="2068546"/>
            <a:ext cx="648073" cy="432049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L41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779912" y="2977374"/>
            <a:ext cx="4502304" cy="357545"/>
          </a:xfrm>
          <a:prstGeom prst="roundRect">
            <a:avLst/>
          </a:prstGeom>
          <a:solidFill>
            <a:srgbClr val="DBE6C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Desarrollo de nuevos modelos de turismo </a:t>
            </a:r>
          </a:p>
        </p:txBody>
      </p:sp>
      <p:sp>
        <p:nvSpPr>
          <p:cNvPr id="19" name="18 Elipse"/>
          <p:cNvSpPr/>
          <p:nvPr/>
        </p:nvSpPr>
        <p:spPr>
          <a:xfrm>
            <a:off x="3336222" y="2940123"/>
            <a:ext cx="648073" cy="432049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L42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779912" y="3706341"/>
            <a:ext cx="4502304" cy="612934"/>
          </a:xfrm>
          <a:prstGeom prst="roundRect">
            <a:avLst/>
          </a:prstGeom>
          <a:solidFill>
            <a:srgbClr val="DBE6C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Investigación e innovación sobre accesibilidad para el turismo </a:t>
            </a:r>
          </a:p>
        </p:txBody>
      </p:sp>
      <p:sp>
        <p:nvSpPr>
          <p:cNvPr id="21" name="20 Elipse"/>
          <p:cNvSpPr/>
          <p:nvPr/>
        </p:nvSpPr>
        <p:spPr>
          <a:xfrm>
            <a:off x="3314601" y="3781205"/>
            <a:ext cx="648073" cy="432049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L43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3819937" y="4653136"/>
            <a:ext cx="4502304" cy="612934"/>
          </a:xfrm>
          <a:prstGeom prst="roundRect">
            <a:avLst/>
          </a:prstGeom>
          <a:solidFill>
            <a:srgbClr val="DBE6C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77933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Innovación en las industrias culturales y creativas </a:t>
            </a:r>
          </a:p>
        </p:txBody>
      </p:sp>
      <p:sp>
        <p:nvSpPr>
          <p:cNvPr id="23" name="22 Elipse"/>
          <p:cNvSpPr/>
          <p:nvPr/>
        </p:nvSpPr>
        <p:spPr>
          <a:xfrm>
            <a:off x="3354626" y="4728000"/>
            <a:ext cx="648073" cy="432049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L44</a:t>
            </a:r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110078" y="538994"/>
            <a:ext cx="1030437" cy="47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76672"/>
            <a:ext cx="5184576" cy="65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 descr="http://turismoenpueblos.es/wp-content/uploads/2011/08/logo-andalucia-turism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708920"/>
            <a:ext cx="1299112" cy="10081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7 Imagen" descr="logo RI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pic>
        <p:nvPicPr>
          <p:cNvPr id="15" name="Picture 4" descr="C:\TRABAJOS\RIS3_arenal_oct2014\salud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824" y="3362516"/>
            <a:ext cx="664813" cy="7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>
            <a:hlinkClick r:id="rId5" action="ppaction://hlinksldjump"/>
          </p:cNvPr>
          <p:cNvSpPr/>
          <p:nvPr/>
        </p:nvSpPr>
        <p:spPr>
          <a:xfrm>
            <a:off x="1147095" y="3414043"/>
            <a:ext cx="164476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Salud y bienestar social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3775720" y="2075147"/>
            <a:ext cx="4502304" cy="357545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Desarrollo del tejido empresarial </a:t>
            </a:r>
            <a:r>
              <a:rPr lang="es-ES" sz="1500" b="1" dirty="0" err="1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biosanitario</a:t>
            </a:r>
            <a:endParaRPr lang="es-ES" sz="1500" b="1" dirty="0" smtClean="0">
              <a:solidFill>
                <a:srgbClr val="DA375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3321468" y="2037895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L51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775720" y="2647280"/>
            <a:ext cx="4502304" cy="612934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Creación de aplicaciones y tecnologías para nuevos servicios de salud y bienestar social</a:t>
            </a:r>
            <a:endParaRPr lang="es-ES" sz="1500" b="1" dirty="0" smtClean="0">
              <a:solidFill>
                <a:srgbClr val="DA375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3321468" y="2708758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L52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746211" y="3474803"/>
            <a:ext cx="4502304" cy="357545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Terapias avanzadas y medicina regenerativa</a:t>
            </a:r>
            <a:endParaRPr lang="es-ES" sz="1500" b="1" dirty="0" smtClean="0">
              <a:solidFill>
                <a:srgbClr val="DA375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3321468" y="3400299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L53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3746211" y="4046936"/>
            <a:ext cx="4502304" cy="612934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Investigación </a:t>
            </a:r>
            <a:r>
              <a:rPr lang="es-ES" sz="1500" b="1" dirty="0" err="1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sociosanitaria</a:t>
            </a:r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base poblacional</a:t>
            </a:r>
          </a:p>
        </p:txBody>
      </p:sp>
      <p:sp>
        <p:nvSpPr>
          <p:cNvPr id="24" name="23 Elipse"/>
          <p:cNvSpPr/>
          <p:nvPr/>
        </p:nvSpPr>
        <p:spPr>
          <a:xfrm>
            <a:off x="3321468" y="4102652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L54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3746211" y="4874459"/>
            <a:ext cx="4502304" cy="612934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Investigación e innovación en vida saludable y envejecimiento activo</a:t>
            </a:r>
          </a:p>
        </p:txBody>
      </p:sp>
      <p:sp>
        <p:nvSpPr>
          <p:cNvPr id="26" name="25 Elipse"/>
          <p:cNvSpPr/>
          <p:nvPr/>
        </p:nvSpPr>
        <p:spPr>
          <a:xfrm>
            <a:off x="3321468" y="4964901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L55</a:t>
            </a:r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110078" y="538994"/>
            <a:ext cx="1030437" cy="47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76672"/>
            <a:ext cx="5184576" cy="65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7 Imagen" descr="logo RI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sp>
        <p:nvSpPr>
          <p:cNvPr id="14" name="13 Rectángulo">
            <a:hlinkClick r:id="rId4" action="ppaction://hlinksldjump"/>
          </p:cNvPr>
          <p:cNvSpPr/>
          <p:nvPr/>
        </p:nvSpPr>
        <p:spPr>
          <a:xfrm>
            <a:off x="1187048" y="3056562"/>
            <a:ext cx="177615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22300">
              <a:lnSpc>
                <a:spcPct val="90000"/>
              </a:lnSpc>
              <a:spcAft>
                <a:spcPct val="35000"/>
              </a:spcAft>
            </a:pPr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Agroindustria y alimentación saludable</a:t>
            </a:r>
          </a:p>
        </p:txBody>
      </p:sp>
      <p:pic>
        <p:nvPicPr>
          <p:cNvPr id="15" name="Picture 8" descr="C:\TRABAJOS\RIS3_arenal_oct2014\alimentacion2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671" y="3185038"/>
            <a:ext cx="1225566" cy="8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3792571" y="1947452"/>
            <a:ext cx="4502304" cy="612934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Avances en la calidad, trazabilidad y seguridad alimentaria</a:t>
            </a:r>
          </a:p>
        </p:txBody>
      </p:sp>
      <p:sp>
        <p:nvSpPr>
          <p:cNvPr id="17" name="16 Elipse"/>
          <p:cNvSpPr/>
          <p:nvPr/>
        </p:nvSpPr>
        <p:spPr>
          <a:xfrm>
            <a:off x="3321468" y="2037895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L61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792571" y="2892591"/>
            <a:ext cx="4502304" cy="357545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Alimentación funcional y personalizada</a:t>
            </a:r>
          </a:p>
        </p:txBody>
      </p:sp>
      <p:sp>
        <p:nvSpPr>
          <p:cNvPr id="19" name="18 Elipse"/>
          <p:cNvSpPr/>
          <p:nvPr/>
        </p:nvSpPr>
        <p:spPr>
          <a:xfrm>
            <a:off x="3342676" y="2855338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L62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762979" y="3582341"/>
            <a:ext cx="4502304" cy="612934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Aprovechamiento de las oportunidades de la economía verde y la economía </a:t>
            </a:r>
            <a:r>
              <a:rPr lang="es-ES" sz="1500" b="1" dirty="0" smtClean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azul</a:t>
            </a:r>
            <a:endParaRPr lang="es-ES" sz="1500" b="1" dirty="0">
              <a:solidFill>
                <a:srgbClr val="DA375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3291876" y="3672783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L63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3813779" y="4527479"/>
            <a:ext cx="4502304" cy="612934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Innovación en procesos y productos de las industrias alimentarias</a:t>
            </a:r>
          </a:p>
        </p:txBody>
      </p:sp>
      <p:sp>
        <p:nvSpPr>
          <p:cNvPr id="23" name="22 Elipse"/>
          <p:cNvSpPr/>
          <p:nvPr/>
        </p:nvSpPr>
        <p:spPr>
          <a:xfrm>
            <a:off x="3342676" y="4617922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L64</a:t>
            </a:r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110078" y="538994"/>
            <a:ext cx="1030437" cy="47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76672"/>
            <a:ext cx="5184576" cy="65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7 Imagen" descr="logo RI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sp>
        <p:nvSpPr>
          <p:cNvPr id="16" name="15 Rectángulo">
            <a:hlinkClick r:id="rId4" action="ppaction://hlinksldjump"/>
          </p:cNvPr>
          <p:cNvSpPr/>
          <p:nvPr/>
        </p:nvSpPr>
        <p:spPr>
          <a:xfrm>
            <a:off x="769124" y="3591719"/>
            <a:ext cx="2232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Energías renovables, eficiencia energética y construcción sostenible</a:t>
            </a:r>
          </a:p>
        </p:txBody>
      </p:sp>
      <p:pic>
        <p:nvPicPr>
          <p:cNvPr id="17" name="Picture 3" descr="C:\TRABAJOS\RIS3_arenal_oct2014\renovables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869" y="2924944"/>
            <a:ext cx="764511" cy="12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 redondeado"/>
          <p:cNvSpPr/>
          <p:nvPr/>
        </p:nvSpPr>
        <p:spPr>
          <a:xfrm>
            <a:off x="3792571" y="1700808"/>
            <a:ext cx="4502304" cy="612934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Desarrollo de energías renovables terrestres y marinas</a:t>
            </a:r>
          </a:p>
        </p:txBody>
      </p:sp>
      <p:sp>
        <p:nvSpPr>
          <p:cNvPr id="19" name="18 Elipse"/>
          <p:cNvSpPr/>
          <p:nvPr/>
        </p:nvSpPr>
        <p:spPr>
          <a:xfrm>
            <a:off x="3275025" y="1791251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L71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775720" y="2496677"/>
            <a:ext cx="4502304" cy="357545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Redes inteligentes de energía</a:t>
            </a:r>
          </a:p>
        </p:txBody>
      </p:sp>
      <p:sp>
        <p:nvSpPr>
          <p:cNvPr id="21" name="20 Elipse"/>
          <p:cNvSpPr/>
          <p:nvPr/>
        </p:nvSpPr>
        <p:spPr>
          <a:xfrm>
            <a:off x="3275025" y="2459424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L72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3775720" y="3037157"/>
            <a:ext cx="4502304" cy="612934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Sistemas de alta capacidad de almacenamiento de energía</a:t>
            </a:r>
          </a:p>
        </p:txBody>
      </p:sp>
      <p:sp>
        <p:nvSpPr>
          <p:cNvPr id="23" name="22 Elipse"/>
          <p:cNvSpPr/>
          <p:nvPr/>
        </p:nvSpPr>
        <p:spPr>
          <a:xfrm>
            <a:off x="3275025" y="3127599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L73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3746128" y="3833026"/>
            <a:ext cx="4502304" cy="612934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Eficiencia energética en empresas, viviendas e instituciones</a:t>
            </a:r>
          </a:p>
        </p:txBody>
      </p:sp>
      <p:sp>
        <p:nvSpPr>
          <p:cNvPr id="25" name="24 Elipse"/>
          <p:cNvSpPr/>
          <p:nvPr/>
        </p:nvSpPr>
        <p:spPr>
          <a:xfrm>
            <a:off x="3275025" y="3923468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L74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3746128" y="4628895"/>
            <a:ext cx="4502304" cy="357545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Sostenibilidad energética de las zonas rurales</a:t>
            </a:r>
          </a:p>
        </p:txBody>
      </p:sp>
      <p:sp>
        <p:nvSpPr>
          <p:cNvPr id="27" name="26 Elipse"/>
          <p:cNvSpPr/>
          <p:nvPr/>
        </p:nvSpPr>
        <p:spPr>
          <a:xfrm>
            <a:off x="3275025" y="4591642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L75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3746128" y="5169373"/>
            <a:ext cx="4502304" cy="612934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Nuevos diseños y materiales para la construcción y los procesos sostenibles</a:t>
            </a:r>
          </a:p>
        </p:txBody>
      </p:sp>
      <p:sp>
        <p:nvSpPr>
          <p:cNvPr id="29" name="28 Elipse"/>
          <p:cNvSpPr/>
          <p:nvPr/>
        </p:nvSpPr>
        <p:spPr>
          <a:xfrm>
            <a:off x="3275025" y="5259816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L76</a:t>
            </a:r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110078" y="538994"/>
            <a:ext cx="1030437" cy="47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76672"/>
            <a:ext cx="5184576" cy="65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7 Imagen" descr="logo RI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sp>
        <p:nvSpPr>
          <p:cNvPr id="14" name="13 Rectángulo">
            <a:hlinkClick r:id="rId4" action="ppaction://hlinksldjump"/>
          </p:cNvPr>
          <p:cNvSpPr/>
          <p:nvPr/>
        </p:nvSpPr>
        <p:spPr>
          <a:xfrm>
            <a:off x="601535" y="3505801"/>
            <a:ext cx="2153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spcAft>
                <a:spcPts val="0"/>
              </a:spcAft>
            </a:pPr>
            <a:r>
              <a:rPr lang="es-ES" b="1" dirty="0" smtClean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TIC</a:t>
            </a:r>
          </a:p>
          <a:p>
            <a:pPr lvl="0" algn="ctr" defTabSz="622300">
              <a:spcAft>
                <a:spcPts val="0"/>
              </a:spcAft>
            </a:pPr>
            <a:r>
              <a:rPr lang="es-ES" b="1" dirty="0" smtClean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</a:t>
            </a:r>
            <a:r>
              <a:rPr lang="es-ES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s-ES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ES" b="1" dirty="0" smtClean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economía  </a:t>
            </a:r>
            <a:r>
              <a:rPr lang="es-ES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digital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87934" y="2964223"/>
            <a:ext cx="1381013" cy="91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3770897" y="2044527"/>
            <a:ext cx="4502304" cy="357545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Nuevos desarrollos TIC</a:t>
            </a:r>
          </a:p>
        </p:txBody>
      </p:sp>
      <p:sp>
        <p:nvSpPr>
          <p:cNvPr id="17" name="16 Elipse"/>
          <p:cNvSpPr/>
          <p:nvPr/>
        </p:nvSpPr>
        <p:spPr>
          <a:xfrm>
            <a:off x="3264188" y="2007276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L81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770897" y="2923821"/>
            <a:ext cx="4502304" cy="357545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TIC para el desarrollo empresarial</a:t>
            </a:r>
          </a:p>
        </p:txBody>
      </p:sp>
      <p:sp>
        <p:nvSpPr>
          <p:cNvPr id="19" name="18 Elipse"/>
          <p:cNvSpPr/>
          <p:nvPr/>
        </p:nvSpPr>
        <p:spPr>
          <a:xfrm>
            <a:off x="3264188" y="2886570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L82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770897" y="3675421"/>
            <a:ext cx="4502304" cy="612934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Desarrollo de nuevos instrumentos para </a:t>
            </a:r>
            <a:r>
              <a:rPr lang="es-ES" sz="1500" b="1" dirty="0" smtClean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</a:t>
            </a:r>
          </a:p>
          <a:p>
            <a:pPr marL="252000"/>
            <a:r>
              <a:rPr lang="es-ES" sz="1500" b="1" dirty="0" smtClean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E-Gobierno</a:t>
            </a:r>
            <a:endParaRPr lang="es-ES" sz="1500" b="1" dirty="0">
              <a:solidFill>
                <a:srgbClr val="DA375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3264188" y="3765864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L83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3770897" y="4682408"/>
            <a:ext cx="4502304" cy="357545"/>
          </a:xfrm>
          <a:prstGeom prst="roundRect">
            <a:avLst/>
          </a:prstGeom>
          <a:solidFill>
            <a:srgbClr val="FF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sz="1500" b="1" dirty="0">
                <a:solidFill>
                  <a:srgbClr val="DA375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Innovación en contenidos digitales</a:t>
            </a:r>
          </a:p>
        </p:txBody>
      </p:sp>
      <p:sp>
        <p:nvSpPr>
          <p:cNvPr id="23" name="22 Elipse"/>
          <p:cNvSpPr/>
          <p:nvPr/>
        </p:nvSpPr>
        <p:spPr>
          <a:xfrm>
            <a:off x="3264188" y="4645157"/>
            <a:ext cx="648073" cy="432049"/>
          </a:xfrm>
          <a:prstGeom prst="ellipse">
            <a:avLst/>
          </a:prstGeom>
          <a:solidFill>
            <a:srgbClr val="DA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L84</a:t>
            </a:r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110078" y="538994"/>
            <a:ext cx="1030437" cy="47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76672"/>
            <a:ext cx="5184576" cy="65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7000875" y="6215063"/>
            <a:ext cx="785813" cy="4286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728"/>
            <a:ext cx="4212823" cy="76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340768"/>
            <a:ext cx="534318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725144"/>
            <a:ext cx="2932251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420888"/>
            <a:ext cx="2428892" cy="209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437112"/>
            <a:ext cx="2476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5728"/>
            <a:ext cx="4212823" cy="76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11 Imagen" descr="Imagen3.emf"/>
          <p:cNvPicPr>
            <a:picLocks noChangeAspect="1"/>
          </p:cNvPicPr>
          <p:nvPr/>
        </p:nvPicPr>
        <p:blipFill>
          <a:blip r:embed="rId3" cstate="print"/>
          <a:srcRect l="7463" t="24506" r="8955" b="14229"/>
          <a:stretch>
            <a:fillRect/>
          </a:stretch>
        </p:blipFill>
        <p:spPr>
          <a:xfrm>
            <a:off x="2771800" y="1268760"/>
            <a:ext cx="4032448" cy="720080"/>
          </a:xfrm>
          <a:prstGeom prst="rect">
            <a:avLst/>
          </a:prstGeom>
        </p:spPr>
      </p:pic>
      <p:sp>
        <p:nvSpPr>
          <p:cNvPr id="16" name="15 Flecha izquierda">
            <a:hlinkClick r:id="rId4" action="ppaction://hlinksldjump"/>
          </p:cNvPr>
          <p:cNvSpPr/>
          <p:nvPr/>
        </p:nvSpPr>
        <p:spPr>
          <a:xfrm>
            <a:off x="7000875" y="6215063"/>
            <a:ext cx="785813" cy="4286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</a:p>
        </p:txBody>
      </p:sp>
      <p:grpSp>
        <p:nvGrpSpPr>
          <p:cNvPr id="27" name="26 Grupo"/>
          <p:cNvGrpSpPr/>
          <p:nvPr/>
        </p:nvGrpSpPr>
        <p:grpSpPr>
          <a:xfrm>
            <a:off x="4932040" y="3861048"/>
            <a:ext cx="3643888" cy="1952208"/>
            <a:chOff x="4860032" y="4069080"/>
            <a:chExt cx="3643888" cy="1952208"/>
          </a:xfrm>
        </p:grpSpPr>
        <p:sp>
          <p:nvSpPr>
            <p:cNvPr id="24" name="23 Rectángulo"/>
            <p:cNvSpPr/>
            <p:nvPr/>
          </p:nvSpPr>
          <p:spPr>
            <a:xfrm>
              <a:off x="4860032" y="4069080"/>
              <a:ext cx="3643888" cy="1952208"/>
            </a:xfrm>
            <a:prstGeom prst="rect">
              <a:avLst/>
            </a:prstGeom>
            <a:solidFill>
              <a:srgbClr val="C8E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4932040" y="5517232"/>
              <a:ext cx="2232248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solidFill>
                    <a:schemeClr val="tx1"/>
                  </a:solidFill>
                  <a:latin typeface="Helvetica Condensed" pitchFamily="34" charset="0"/>
                </a:rPr>
                <a:t>Mecanismos de revisión</a:t>
              </a:r>
              <a:endParaRPr lang="es-ES" sz="1600" b="1" dirty="0">
                <a:solidFill>
                  <a:schemeClr val="tx1"/>
                </a:solidFill>
                <a:latin typeface="Helvetica Condensed" pitchFamily="34" charset="0"/>
              </a:endParaRPr>
            </a:p>
          </p:txBody>
        </p:sp>
        <p:pic>
          <p:nvPicPr>
            <p:cNvPr id="19" name="6 Imagen" descr="hoja ris.em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4288" y="4221088"/>
              <a:ext cx="1187811" cy="1656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25 Grupo"/>
          <p:cNvGrpSpPr/>
          <p:nvPr/>
        </p:nvGrpSpPr>
        <p:grpSpPr>
          <a:xfrm>
            <a:off x="1115616" y="3933056"/>
            <a:ext cx="3078058" cy="1944206"/>
            <a:chOff x="467544" y="3861048"/>
            <a:chExt cx="3024336" cy="1872208"/>
          </a:xfrm>
        </p:grpSpPr>
        <p:sp>
          <p:nvSpPr>
            <p:cNvPr id="23" name="22 Rectángulo"/>
            <p:cNvSpPr/>
            <p:nvPr/>
          </p:nvSpPr>
          <p:spPr>
            <a:xfrm>
              <a:off x="467544" y="3861048"/>
              <a:ext cx="3024336" cy="1872208"/>
            </a:xfrm>
            <a:prstGeom prst="rect">
              <a:avLst/>
            </a:prstGeom>
            <a:solidFill>
              <a:srgbClr val="DBE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1259632" y="5157192"/>
              <a:ext cx="2160240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solidFill>
                    <a:schemeClr val="tx1"/>
                  </a:solidFill>
                  <a:latin typeface="Helvetica Condensed" pitchFamily="34" charset="0"/>
                </a:rPr>
                <a:t>Plan de seguimiento</a:t>
              </a:r>
              <a:endParaRPr lang="es-ES" sz="1600" b="1" dirty="0">
                <a:solidFill>
                  <a:schemeClr val="tx1"/>
                </a:solidFill>
                <a:latin typeface="Helvetica Condensed" pitchFamily="34" charset="0"/>
              </a:endParaRPr>
            </a:p>
          </p:txBody>
        </p:sp>
        <p:pic>
          <p:nvPicPr>
            <p:cNvPr id="20" name="19 Imagen" descr="seguimient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560" y="3933056"/>
              <a:ext cx="972314" cy="1731268"/>
            </a:xfrm>
            <a:prstGeom prst="rect">
              <a:avLst/>
            </a:prstGeom>
          </p:spPr>
        </p:pic>
      </p:grpSp>
      <p:grpSp>
        <p:nvGrpSpPr>
          <p:cNvPr id="25" name="24 Grupo"/>
          <p:cNvGrpSpPr/>
          <p:nvPr/>
        </p:nvGrpSpPr>
        <p:grpSpPr>
          <a:xfrm>
            <a:off x="2699792" y="2420888"/>
            <a:ext cx="4104456" cy="1728192"/>
            <a:chOff x="2915816" y="2420888"/>
            <a:chExt cx="4104456" cy="1728192"/>
          </a:xfrm>
        </p:grpSpPr>
        <p:sp>
          <p:nvSpPr>
            <p:cNvPr id="21" name="20 Rectángulo"/>
            <p:cNvSpPr/>
            <p:nvPr/>
          </p:nvSpPr>
          <p:spPr>
            <a:xfrm>
              <a:off x="2915816" y="2420888"/>
              <a:ext cx="4104456" cy="1728192"/>
            </a:xfrm>
            <a:prstGeom prst="rect">
              <a:avLst/>
            </a:prstGeom>
            <a:solidFill>
              <a:srgbClr val="ACB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3573"/>
            <a:stretch>
              <a:fillRect/>
            </a:stretch>
          </p:blipFill>
          <p:spPr bwMode="auto">
            <a:xfrm>
              <a:off x="3007221" y="2492896"/>
              <a:ext cx="2428875" cy="159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4 Rectángulo"/>
            <p:cNvSpPr/>
            <p:nvPr/>
          </p:nvSpPr>
          <p:spPr>
            <a:xfrm>
              <a:off x="5292080" y="3645024"/>
              <a:ext cx="158417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solidFill>
                    <a:schemeClr val="tx1"/>
                  </a:solidFill>
                  <a:latin typeface="Helvetica Condensed" pitchFamily="34" charset="0"/>
                </a:rPr>
                <a:t>Rendimiento</a:t>
              </a:r>
              <a:endParaRPr lang="es-ES" sz="1600" b="1" dirty="0">
                <a:solidFill>
                  <a:schemeClr val="tx1"/>
                </a:solidFill>
                <a:latin typeface="Helvetica Condense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28"/>
            <a:ext cx="3505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Pentágono"/>
          <p:cNvSpPr/>
          <p:nvPr/>
        </p:nvSpPr>
        <p:spPr>
          <a:xfrm>
            <a:off x="4868741" y="980728"/>
            <a:ext cx="3303659" cy="369332"/>
          </a:xfrm>
          <a:prstGeom prst="homePlate">
            <a:avLst>
              <a:gd name="adj" fmla="val 39575"/>
            </a:avLst>
          </a:prstGeom>
          <a:gradFill>
            <a:gsLst>
              <a:gs pos="53000">
                <a:srgbClr val="9BB43C"/>
              </a:gs>
              <a:gs pos="64000">
                <a:schemeClr val="bg2"/>
              </a:gs>
              <a:gs pos="92000">
                <a:schemeClr val="bg1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lvl="0" algn="r"/>
            <a:r>
              <a:rPr lang="es-E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Ejes y medidas</a:t>
            </a:r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5 Imagen" descr="logo RI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213953" y="3296115"/>
            <a:ext cx="1936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Apoyo a proyectos de I+D+I empresariales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4098" name="Picture 2" descr="C:\TRABAJOS\RIS3_arenal_oct2014\i+d+i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634" y="3256757"/>
            <a:ext cx="595275" cy="6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03774" y="4180394"/>
            <a:ext cx="2346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Incorporación de tecnólogos e investigadores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93234" y="4180156"/>
            <a:ext cx="542075" cy="6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08552" y="5064674"/>
            <a:ext cx="2641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Apoyo a la participación en convocatorias internacionales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93234" y="5067872"/>
            <a:ext cx="542075" cy="5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6162397" y="5067034"/>
            <a:ext cx="2641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Integración de empresas tractoras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43975" y="5071093"/>
            <a:ext cx="542075" cy="5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6162397" y="4182754"/>
            <a:ext cx="2641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Apoyo a la incorporación de tecnologías facilitadoras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0800000">
            <a:off x="5568355" y="4033912"/>
            <a:ext cx="493316" cy="6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6162397" y="3298475"/>
            <a:ext cx="2118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Implantación de TIC en la industria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07062" y="3312560"/>
            <a:ext cx="789274" cy="5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1412776"/>
            <a:ext cx="1781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2587395" y="1772816"/>
            <a:ext cx="5472608" cy="43924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28"/>
            <a:ext cx="3505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logo RI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sp>
        <p:nvSpPr>
          <p:cNvPr id="6" name="5 Flecha izquierda">
            <a:hlinkClick r:id="rId4" action="ppaction://hlinksldjump"/>
          </p:cNvPr>
          <p:cNvSpPr/>
          <p:nvPr/>
        </p:nvSpPr>
        <p:spPr>
          <a:xfrm>
            <a:off x="7020272" y="6165304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74808" y="2987692"/>
            <a:ext cx="1739063" cy="202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 redondeado"/>
          <p:cNvSpPr/>
          <p:nvPr/>
        </p:nvSpPr>
        <p:spPr>
          <a:xfrm>
            <a:off x="4243579" y="2060848"/>
            <a:ext cx="2160240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n w="1905"/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Apoyo a la generación del conocimiento KET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299363" y="3501008"/>
            <a:ext cx="2160240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Impulso de colaboración</a:t>
            </a:r>
            <a:endParaRPr lang="es-ES" b="1" dirty="0">
              <a:ln w="1905"/>
              <a:solidFill>
                <a:schemeClr val="accent1">
                  <a:lumMod val="40000"/>
                  <a:lumOff val="6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139952" y="5013176"/>
            <a:ext cx="2335875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1905"/>
                <a:solidFill>
                  <a:srgbClr val="CCCC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Internacionalización de la generación del conocimiento KET</a:t>
            </a:r>
            <a:endParaRPr lang="es-ES" b="1" dirty="0">
              <a:ln w="1905"/>
              <a:solidFill>
                <a:srgbClr val="CCCC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971771" y="3501008"/>
            <a:ext cx="2160240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1905"/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Nuevos desarrollos TIC</a:t>
            </a:r>
            <a:endParaRPr lang="es-ES" b="1" dirty="0">
              <a:ln w="1905"/>
              <a:solidFill>
                <a:schemeClr val="accent3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955547" y="1556792"/>
            <a:ext cx="2808312" cy="3600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1905"/>
                <a:solidFill>
                  <a:schemeClr val="bg1"/>
                </a:solidFill>
                <a:latin typeface="Arial Narrow" panose="020B0506020202030204" pitchFamily="34" charset="0"/>
                <a:ea typeface="Arial Unicode MS" pitchFamily="34" charset="-128"/>
                <a:cs typeface="Arial Unicode MS" pitchFamily="34" charset="-128"/>
              </a:rPr>
              <a:t>Tecnologías Facilitadoras</a:t>
            </a:r>
            <a:endParaRPr lang="es-ES" b="1" dirty="0">
              <a:ln w="1905"/>
              <a:solidFill>
                <a:schemeClr val="bg1"/>
              </a:solidFill>
              <a:latin typeface="Arial Narrow" panose="020B0506020202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16 Pentágono"/>
          <p:cNvSpPr/>
          <p:nvPr/>
        </p:nvSpPr>
        <p:spPr>
          <a:xfrm>
            <a:off x="4868741" y="980728"/>
            <a:ext cx="3303659" cy="369332"/>
          </a:xfrm>
          <a:prstGeom prst="homePlate">
            <a:avLst>
              <a:gd name="adj" fmla="val 39575"/>
            </a:avLst>
          </a:prstGeom>
          <a:gradFill>
            <a:gsLst>
              <a:gs pos="53000">
                <a:srgbClr val="9BB43C"/>
              </a:gs>
              <a:gs pos="64000">
                <a:schemeClr val="bg2"/>
              </a:gs>
              <a:gs pos="92000">
                <a:schemeClr val="bg1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lvl="0" algn="r"/>
            <a:r>
              <a:rPr lang="es-E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Ejes y medidas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8" grpId="0"/>
      <p:bldP spid="12" grpId="0"/>
      <p:bldP spid="13" grpId="0"/>
      <p:bldP spid="14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CuadroTexto"/>
          <p:cNvSpPr txBox="1">
            <a:spLocks noChangeArrowheads="1"/>
          </p:cNvSpPr>
          <p:nvPr/>
        </p:nvSpPr>
        <p:spPr bwMode="auto">
          <a:xfrm>
            <a:off x="5429250" y="2643188"/>
            <a:ext cx="4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grpSp>
        <p:nvGrpSpPr>
          <p:cNvPr id="2" name="7 Grupo"/>
          <p:cNvGrpSpPr>
            <a:grpSpLocks/>
          </p:cNvGrpSpPr>
          <p:nvPr/>
        </p:nvGrpSpPr>
        <p:grpSpPr bwMode="auto">
          <a:xfrm>
            <a:off x="2627785" y="333374"/>
            <a:ext cx="6300315" cy="935386"/>
            <a:chOff x="-34123" y="-1"/>
            <a:chExt cx="4891120" cy="937027"/>
          </a:xfrm>
        </p:grpSpPr>
        <p:sp>
          <p:nvSpPr>
            <p:cNvPr id="9" name="8 Rectángulo redondeado"/>
            <p:cNvSpPr/>
            <p:nvPr/>
          </p:nvSpPr>
          <p:spPr>
            <a:xfrm>
              <a:off x="-34123" y="-1"/>
              <a:ext cx="4891120" cy="93702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388935" y="31805"/>
              <a:ext cx="4436318" cy="905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Marco de </a:t>
              </a:r>
              <a:r>
                <a:rPr lang="es-ES" sz="32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referencia (</a:t>
              </a:r>
              <a:r>
                <a:rPr lang="es-ES" sz="32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2014)</a:t>
              </a:r>
              <a:endParaRPr lang="es-E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aphicFrame>
        <p:nvGraphicFramePr>
          <p:cNvPr id="12" name="11 Diagrama"/>
          <p:cNvGraphicFramePr/>
          <p:nvPr/>
        </p:nvGraphicFramePr>
        <p:xfrm>
          <a:off x="611560" y="3212976"/>
          <a:ext cx="2990136" cy="285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9" name="17 Imagen" descr="logo RIS 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38" y="6000750"/>
            <a:ext cx="760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14 Gráfico"/>
          <p:cNvGraphicFramePr>
            <a:graphicFrameLocks/>
          </p:cNvGraphicFramePr>
          <p:nvPr/>
        </p:nvGraphicFramePr>
        <p:xfrm>
          <a:off x="3533775" y="3903663"/>
          <a:ext cx="4740275" cy="276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1" name="Picture 5" descr="C:\TRABAJOS\RIS3_arenal_oct2014\europa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1340768"/>
            <a:ext cx="1996461" cy="1755555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3" name="Picture 3" descr="C:\TRABAJOS\RIS3_arenal_oct2014\españa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2132856"/>
            <a:ext cx="1512168" cy="122383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6" name="Picture 63" descr="C:\Mis documentos\PROYECTOS\090715 CAPTACION DE INVERSIONES EXTRANJERAS\creatividad\ppt\presentacion de andalucia\imagenes\22b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052736"/>
            <a:ext cx="2880320" cy="16578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5" grpId="0">
        <p:bldSub>
          <a:bldChart bld="category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28"/>
            <a:ext cx="3505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logo RI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sp>
        <p:nvSpPr>
          <p:cNvPr id="6" name="5 Flecha izquierda">
            <a:hlinkClick r:id="rId4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13953" y="3182537"/>
            <a:ext cx="1936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Emprendedores Innovadores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66634" y="3230971"/>
            <a:ext cx="595275" cy="4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03774" y="4229137"/>
            <a:ext cx="2346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Protección de la propiedad Industrial e Intelectual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10684" y="4199479"/>
            <a:ext cx="307175" cy="6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084791" y="5498845"/>
            <a:ext cx="2641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Integración en los sistemas de valor global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97253" y="4941168"/>
            <a:ext cx="542075" cy="5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6138154" y="4344554"/>
            <a:ext cx="2641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Implantación TIC en las PYMES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0800000">
            <a:off x="5721759" y="3116289"/>
            <a:ext cx="493315" cy="6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6162397" y="3297954"/>
            <a:ext cx="21180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I+D+I colaborativa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76901" y="4245582"/>
            <a:ext cx="789274" cy="5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0800000">
            <a:off x="5224086" y="3171504"/>
            <a:ext cx="49331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1196752"/>
            <a:ext cx="1740822" cy="19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Pentágono"/>
          <p:cNvSpPr/>
          <p:nvPr/>
        </p:nvSpPr>
        <p:spPr>
          <a:xfrm>
            <a:off x="4868741" y="980728"/>
            <a:ext cx="3303659" cy="369332"/>
          </a:xfrm>
          <a:prstGeom prst="homePlate">
            <a:avLst>
              <a:gd name="adj" fmla="val 39575"/>
            </a:avLst>
          </a:prstGeom>
          <a:gradFill>
            <a:gsLst>
              <a:gs pos="53000">
                <a:srgbClr val="9BB43C"/>
              </a:gs>
              <a:gs pos="64000">
                <a:schemeClr val="bg2"/>
              </a:gs>
              <a:gs pos="92000">
                <a:schemeClr val="bg1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lvl="0" algn="r"/>
            <a:r>
              <a:rPr lang="es-E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Ejes y medidas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/>
      <p:bldP spid="15" grpId="0"/>
      <p:bldP spid="19" grpId="0"/>
      <p:bldP spid="21" grpId="0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28"/>
            <a:ext cx="3505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logo RI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sp>
        <p:nvSpPr>
          <p:cNvPr id="7" name="6 Flecha izquierda">
            <a:hlinkClick r:id="rId4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13953" y="3182537"/>
            <a:ext cx="1936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Inmersión en entornos innovadores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03584" y="3182537"/>
            <a:ext cx="658821" cy="5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03774" y="4229137"/>
            <a:ext cx="2346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Internacionalización de la generación del conocimiento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03582" y="4149080"/>
            <a:ext cx="658823" cy="7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226736" y="5498845"/>
            <a:ext cx="2641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Internacionalización de la empresa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39198" y="4941168"/>
            <a:ext cx="542075" cy="5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6138154" y="4344554"/>
            <a:ext cx="2641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Proyectos de cooperación  internacional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3500000">
            <a:off x="5586844" y="3359468"/>
            <a:ext cx="493315" cy="49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6162397" y="3297954"/>
            <a:ext cx="2118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Captación de empresas innovadoras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97102" y="4344554"/>
            <a:ext cx="413991" cy="5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1556792"/>
            <a:ext cx="1440160" cy="19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Pentágono"/>
          <p:cNvSpPr/>
          <p:nvPr/>
        </p:nvSpPr>
        <p:spPr>
          <a:xfrm>
            <a:off x="4868741" y="980728"/>
            <a:ext cx="3303659" cy="369332"/>
          </a:xfrm>
          <a:prstGeom prst="homePlate">
            <a:avLst>
              <a:gd name="adj" fmla="val 39575"/>
            </a:avLst>
          </a:prstGeom>
          <a:gradFill>
            <a:gsLst>
              <a:gs pos="53000">
                <a:srgbClr val="9BB43C"/>
              </a:gs>
              <a:gs pos="64000">
                <a:schemeClr val="bg2"/>
              </a:gs>
              <a:gs pos="92000">
                <a:schemeClr val="bg1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lvl="0" algn="r"/>
            <a:r>
              <a:rPr lang="es-E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Ejes y medidas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/>
      <p:bldP spid="15" grpId="0"/>
      <p:bldP spid="17" grpId="0"/>
      <p:bldP spid="19" grpId="0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84784"/>
            <a:ext cx="18804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logo RI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sp>
        <p:nvSpPr>
          <p:cNvPr id="6" name="5 Flecha izquierda">
            <a:hlinkClick r:id="rId5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85728"/>
            <a:ext cx="3505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681049" y="3036151"/>
            <a:ext cx="23141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Transferencia de tecnología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26227" y="2977981"/>
            <a:ext cx="578616" cy="5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49030" y="3803385"/>
            <a:ext cx="2346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Apoyo a la investigación de excelencia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83195" y="3710985"/>
            <a:ext cx="408685" cy="6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53808" y="4801452"/>
            <a:ext cx="2641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Apoyo a la generación de conocimiento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6196" y="4845013"/>
            <a:ext cx="542075" cy="5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3618194" y="5909399"/>
            <a:ext cx="18624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Cultura emprendedora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09329" y="4854260"/>
            <a:ext cx="493315" cy="46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6023414" y="4801452"/>
            <a:ext cx="2118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Capacitación para la innovación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63304" y="5389395"/>
            <a:ext cx="413991" cy="5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09330" y="3894214"/>
            <a:ext cx="493315" cy="43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6023414" y="3803385"/>
            <a:ext cx="2118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Apoyo a la conformación de entornos creativos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09330" y="3035848"/>
            <a:ext cx="493315" cy="3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6023414" y="3051328"/>
            <a:ext cx="21180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Cultura de la creatividad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sp>
        <p:nvSpPr>
          <p:cNvPr id="27" name="26 Pentágono"/>
          <p:cNvSpPr/>
          <p:nvPr/>
        </p:nvSpPr>
        <p:spPr>
          <a:xfrm>
            <a:off x="4868741" y="980728"/>
            <a:ext cx="3303659" cy="369332"/>
          </a:xfrm>
          <a:prstGeom prst="homePlate">
            <a:avLst>
              <a:gd name="adj" fmla="val 39575"/>
            </a:avLst>
          </a:prstGeom>
          <a:gradFill>
            <a:gsLst>
              <a:gs pos="53000">
                <a:srgbClr val="9BB43C"/>
              </a:gs>
              <a:gs pos="64000">
                <a:schemeClr val="bg2"/>
              </a:gs>
              <a:gs pos="92000">
                <a:schemeClr val="bg1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lvl="0" algn="r"/>
            <a:r>
              <a:rPr lang="es-E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Ejes y medidas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4" grpId="0"/>
      <p:bldP spid="16" grpId="0"/>
      <p:bldP spid="18" grpId="0"/>
      <p:bldP spid="23" grpId="0"/>
      <p:bldP spid="25" grpId="0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 RI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sp>
        <p:nvSpPr>
          <p:cNvPr id="6" name="5 Flecha izquierda">
            <a:hlinkClick r:id="rId3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85728"/>
            <a:ext cx="3505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681049" y="3036151"/>
            <a:ext cx="2314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E-Administración y Gobierno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26227" y="2977981"/>
            <a:ext cx="578616" cy="5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49030" y="3803385"/>
            <a:ext cx="2346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Apoyo a la gestión del conocimiento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83195" y="3804674"/>
            <a:ext cx="408685" cy="46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53808" y="4801452"/>
            <a:ext cx="2641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Compra pública innovadora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046196" y="4942619"/>
            <a:ext cx="542075" cy="3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987824" y="5909399"/>
            <a:ext cx="309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Promoción de nuevos modelos de cooperación público-privada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09329" y="4854260"/>
            <a:ext cx="493315" cy="46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6023414" y="4801452"/>
            <a:ext cx="21180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Apoyo de nuevas propuestas de organización social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63304" y="5389395"/>
            <a:ext cx="413991" cy="5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09330" y="3894214"/>
            <a:ext cx="493315" cy="43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6023414" y="3803385"/>
            <a:ext cx="21180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Proyectos piloto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533096" y="3035848"/>
            <a:ext cx="445782" cy="3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6023414" y="3051328"/>
            <a:ext cx="21180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Estrategia Digital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26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7904" y="1340768"/>
            <a:ext cx="1584176" cy="177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Pentágono"/>
          <p:cNvSpPr/>
          <p:nvPr/>
        </p:nvSpPr>
        <p:spPr>
          <a:xfrm>
            <a:off x="4868741" y="980728"/>
            <a:ext cx="3303659" cy="369332"/>
          </a:xfrm>
          <a:prstGeom prst="homePlate">
            <a:avLst>
              <a:gd name="adj" fmla="val 39575"/>
            </a:avLst>
          </a:prstGeom>
          <a:gradFill>
            <a:gsLst>
              <a:gs pos="53000">
                <a:srgbClr val="9BB43C"/>
              </a:gs>
              <a:gs pos="64000">
                <a:schemeClr val="bg2"/>
              </a:gs>
              <a:gs pos="92000">
                <a:schemeClr val="bg1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lvl="0" algn="r"/>
            <a:r>
              <a:rPr lang="es-E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Ejes y medidas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4" grpId="0"/>
      <p:bldP spid="16" grpId="0"/>
      <p:bldP spid="18" grpId="0"/>
      <p:bldP spid="21" grpId="0"/>
      <p:bldP spid="23" grpId="0"/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628800"/>
            <a:ext cx="1728192" cy="19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3505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logo RI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sp>
        <p:nvSpPr>
          <p:cNvPr id="6" name="5 Flecha izquierda">
            <a:hlinkClick r:id="rId5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13953" y="3470569"/>
            <a:ext cx="19360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Apoyo al desarrollo de nuevos planteamientos colaborativos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03774" y="4517169"/>
            <a:ext cx="2346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Profundizar en la participación en redes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38154" y="4632586"/>
            <a:ext cx="2641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Apoyo a la maduración de proyectos empresariales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62397" y="3585986"/>
            <a:ext cx="21180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Sistemas de información y sensibilización para la innovación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3" name="12 Imagen" descr="ordenador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581128"/>
            <a:ext cx="734199" cy="57606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75856" y="3496630"/>
            <a:ext cx="504056" cy="63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 descr="creatividad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581128"/>
            <a:ext cx="737014" cy="570857"/>
          </a:xfrm>
          <a:prstGeom prst="rect">
            <a:avLst/>
          </a:prstGeom>
        </p:spPr>
      </p:pic>
      <p:pic>
        <p:nvPicPr>
          <p:cNvPr id="16" name="15 Imagen" descr="activa-emprendedora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4088" y="3501008"/>
            <a:ext cx="776720" cy="727921"/>
          </a:xfrm>
          <a:prstGeom prst="rect">
            <a:avLst/>
          </a:prstGeom>
        </p:spPr>
      </p:pic>
      <p:sp>
        <p:nvSpPr>
          <p:cNvPr id="17" name="16 Pentágono"/>
          <p:cNvSpPr/>
          <p:nvPr/>
        </p:nvSpPr>
        <p:spPr>
          <a:xfrm>
            <a:off x="4868741" y="980728"/>
            <a:ext cx="3303659" cy="369332"/>
          </a:xfrm>
          <a:prstGeom prst="homePlate">
            <a:avLst>
              <a:gd name="adj" fmla="val 39575"/>
            </a:avLst>
          </a:prstGeom>
          <a:gradFill>
            <a:gsLst>
              <a:gs pos="53000">
                <a:srgbClr val="9BB43C"/>
              </a:gs>
              <a:gs pos="64000">
                <a:schemeClr val="bg2"/>
              </a:gs>
              <a:gs pos="92000">
                <a:schemeClr val="bg1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lvl="0" algn="r"/>
            <a:r>
              <a:rPr lang="es-E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Ejes y medidas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00808"/>
            <a:ext cx="1862388" cy="19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85728"/>
            <a:ext cx="3148010" cy="5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logo RI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6143644"/>
            <a:ext cx="550073" cy="423133"/>
          </a:xfrm>
          <a:prstGeom prst="rect">
            <a:avLst/>
          </a:prstGeom>
        </p:spPr>
      </p:pic>
      <p:sp>
        <p:nvSpPr>
          <p:cNvPr id="8" name="7 Flecha izquierda">
            <a:hlinkClick r:id="rId5" action="ppaction://hlinksldjump"/>
          </p:cNvPr>
          <p:cNvSpPr/>
          <p:nvPr/>
        </p:nvSpPr>
        <p:spPr>
          <a:xfrm>
            <a:off x="7000892" y="6215082"/>
            <a:ext cx="785818" cy="42862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Volver</a:t>
            </a:r>
            <a:endParaRPr lang="es-E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13953" y="3717054"/>
            <a:ext cx="1936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Infraestructuras de investigación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03774" y="4763654"/>
            <a:ext cx="23461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Espacios de innovación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38154" y="4848610"/>
            <a:ext cx="2641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Infraestructuras TIC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62397" y="3832471"/>
            <a:ext cx="2118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DA3757"/>
                </a:solidFill>
                <a:latin typeface="Arial Narrow" panose="020B0506020202030204" pitchFamily="34" charset="0"/>
              </a:rPr>
              <a:t>Infraestructuras de comunicación</a:t>
            </a:r>
            <a:endParaRPr lang="es-ES" sz="1500" b="1" dirty="0">
              <a:solidFill>
                <a:srgbClr val="DA3757"/>
              </a:solidFill>
              <a:latin typeface="Arial Narrow" panose="020B0506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92080" y="4724097"/>
            <a:ext cx="874095" cy="5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3 Imagen" descr="innovacion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683597"/>
            <a:ext cx="631123" cy="551301"/>
          </a:xfrm>
          <a:prstGeom prst="rect">
            <a:avLst/>
          </a:prstGeom>
        </p:spPr>
      </p:pic>
      <p:pic>
        <p:nvPicPr>
          <p:cNvPr id="15" name="14 Imagen" descr="probetas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1839" y="3675485"/>
            <a:ext cx="741681" cy="648072"/>
          </a:xfrm>
          <a:prstGeom prst="rect">
            <a:avLst/>
          </a:prstGeom>
        </p:spPr>
      </p:pic>
      <p:pic>
        <p:nvPicPr>
          <p:cNvPr id="16" name="15 Imagen" descr="ordenador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7678" y="3675485"/>
            <a:ext cx="825974" cy="648072"/>
          </a:xfrm>
          <a:prstGeom prst="rect">
            <a:avLst/>
          </a:prstGeom>
        </p:spPr>
      </p:pic>
      <p:sp>
        <p:nvSpPr>
          <p:cNvPr id="17" name="16 Pentágono"/>
          <p:cNvSpPr/>
          <p:nvPr/>
        </p:nvSpPr>
        <p:spPr>
          <a:xfrm>
            <a:off x="4868741" y="980728"/>
            <a:ext cx="3303659" cy="369332"/>
          </a:xfrm>
          <a:prstGeom prst="homePlate">
            <a:avLst>
              <a:gd name="adj" fmla="val 39575"/>
            </a:avLst>
          </a:prstGeom>
          <a:gradFill>
            <a:gsLst>
              <a:gs pos="53000">
                <a:srgbClr val="9BB43C"/>
              </a:gs>
              <a:gs pos="64000">
                <a:schemeClr val="bg2"/>
              </a:gs>
              <a:gs pos="92000">
                <a:schemeClr val="bg1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lvl="0" algn="r"/>
            <a:r>
              <a:rPr lang="es-E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Ejes y medidas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6 CuadroTexto"/>
          <p:cNvSpPr txBox="1">
            <a:spLocks noChangeArrowheads="1"/>
          </p:cNvSpPr>
          <p:nvPr/>
        </p:nvSpPr>
        <p:spPr bwMode="auto">
          <a:xfrm>
            <a:off x="5429250" y="2643188"/>
            <a:ext cx="4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grpSp>
        <p:nvGrpSpPr>
          <p:cNvPr id="2" name="7 Grupo"/>
          <p:cNvGrpSpPr>
            <a:grpSpLocks/>
          </p:cNvGrpSpPr>
          <p:nvPr/>
        </p:nvGrpSpPr>
        <p:grpSpPr bwMode="auto">
          <a:xfrm>
            <a:off x="3929063" y="357188"/>
            <a:ext cx="4500562" cy="638175"/>
            <a:chOff x="357190" y="0"/>
            <a:chExt cx="4499807" cy="637705"/>
          </a:xfrm>
        </p:grpSpPr>
        <p:sp>
          <p:nvSpPr>
            <p:cNvPr id="9" name="8 Rectángulo redondeado"/>
            <p:cNvSpPr/>
            <p:nvPr/>
          </p:nvSpPr>
          <p:spPr>
            <a:xfrm>
              <a:off x="357190" y="0"/>
              <a:ext cx="4499807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388935" y="31727"/>
              <a:ext cx="4436318" cy="574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Marco de referencia</a:t>
              </a: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1042988" y="6308725"/>
            <a:ext cx="171450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2012  *2013 **2011</a:t>
            </a:r>
          </a:p>
        </p:txBody>
      </p:sp>
      <p:pic>
        <p:nvPicPr>
          <p:cNvPr id="7173" name="17 Imagen" descr="logo RIS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6000750"/>
            <a:ext cx="760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Diagrama"/>
          <p:cNvGraphicFramePr/>
          <p:nvPr/>
        </p:nvGraphicFramePr>
        <p:xfrm>
          <a:off x="251520" y="2996952"/>
          <a:ext cx="3600400" cy="328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n 1" descr="image0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2928" y="1844824"/>
            <a:ext cx="499155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TRABAJOS\RIS3_arenal_oct2014\españa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1124744"/>
            <a:ext cx="1512168" cy="122383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Diagrama"/>
          <p:cNvGraphicFramePr/>
          <p:nvPr/>
        </p:nvGraphicFramePr>
        <p:xfrm>
          <a:off x="2000232" y="4500570"/>
          <a:ext cx="600079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3532193" y="428625"/>
            <a:ext cx="3992135" cy="638175"/>
            <a:chOff x="357190" y="0"/>
            <a:chExt cx="4499807" cy="637705"/>
          </a:xfrm>
        </p:grpSpPr>
        <p:sp>
          <p:nvSpPr>
            <p:cNvPr id="19" name="18 Rectángulo redondeado"/>
            <p:cNvSpPr/>
            <p:nvPr/>
          </p:nvSpPr>
          <p:spPr>
            <a:xfrm>
              <a:off x="357190" y="0"/>
              <a:ext cx="4499807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388223" y="31727"/>
              <a:ext cx="4437741" cy="574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Marco de referencia</a:t>
              </a:r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500063" y="2071688"/>
            <a:ext cx="3786187" cy="4500562"/>
          </a:xfrm>
          <a:prstGeom prst="rect">
            <a:avLst/>
          </a:prstGeom>
          <a:solidFill>
            <a:srgbClr val="FFDDDD"/>
          </a:solidFill>
        </p:spPr>
        <p:txBody>
          <a:bodyPr>
            <a:spAutoFit/>
          </a:bodyPr>
          <a:lstStyle/>
          <a:p>
            <a:pPr marL="182563" indent="173038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defRPr/>
            </a:pPr>
            <a:endParaRPr lang="es-ES" dirty="0"/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Lejanía centros de decisión de la UE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Estructura productiva poco especializada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Elevada tasa de desempleo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Pequeño tamaño medio de las empresas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Empresas innovadoras escasas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Dificultades para la puesta en marcha de proyectos innovadores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Cultura emprendedora insuficiente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Formación no ajustada a las necesidades del tejido empresarial.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Escasa participación del sector privado en I+D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Dificultades para retener y atraer capital humano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Baja integración de los diferentes elementos del Sistema C,T e I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572000" y="2000250"/>
            <a:ext cx="4143375" cy="455453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marL="182563" indent="173038">
              <a:buClr>
                <a:schemeClr val="tx2">
                  <a:lumMod val="60000"/>
                  <a:lumOff val="40000"/>
                </a:schemeClr>
              </a:buClr>
              <a:buSzPct val="120000"/>
              <a:defRPr/>
            </a:pPr>
            <a:endParaRPr lang="es-ES" dirty="0"/>
          </a:p>
          <a:p>
            <a:pPr marL="182563" indent="173038">
              <a:buClr>
                <a:schemeClr val="tx2">
                  <a:lumMod val="60000"/>
                  <a:lumOff val="40000"/>
                </a:schemeClr>
              </a:buClr>
              <a:buSzPct val="120000"/>
              <a:defRPr/>
            </a:pPr>
            <a:endParaRPr lang="es-ES" sz="900" dirty="0"/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Posición geoestratégica privilegiada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Potente red de ciudades medias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Dinamismo demográfico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Importantes recursos naturales y culturales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Desarrollo tecnológico del Sector Público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Conocimiento y experiencia en áreas de Innovación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Flexibilidad y capacidad de adaptación de Pymes a nuevos escenarios macroeconómicos.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Amplia experiencia en ejecución de proyectos innovadores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Incremento de la presencia de empresas en el exterior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 consolidado de C, T e I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Amplio apoyo a emprendedores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de infraestructuras científico – tecnológicas </a:t>
            </a:r>
          </a:p>
        </p:txBody>
      </p:sp>
      <p:pic>
        <p:nvPicPr>
          <p:cNvPr id="8200" name="1 Imagen" descr="logo RIS 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6357938"/>
            <a:ext cx="3524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4404" y="260648"/>
            <a:ext cx="1248076" cy="124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1428736"/>
            <a:ext cx="1000132" cy="100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1372853"/>
            <a:ext cx="1143008" cy="106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>
            <a:grpSpLocks/>
          </p:cNvGrpSpPr>
          <p:nvPr/>
        </p:nvGrpSpPr>
        <p:grpSpPr bwMode="auto">
          <a:xfrm>
            <a:off x="3491880" y="428625"/>
            <a:ext cx="4024461" cy="638175"/>
            <a:chOff x="272288" y="0"/>
            <a:chExt cx="4511866" cy="637705"/>
          </a:xfrm>
        </p:grpSpPr>
        <p:sp>
          <p:nvSpPr>
            <p:cNvPr id="5" name="4 Rectángulo redondeado"/>
            <p:cNvSpPr/>
            <p:nvPr/>
          </p:nvSpPr>
          <p:spPr>
            <a:xfrm>
              <a:off x="272288" y="0"/>
              <a:ext cx="4500223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46485" y="31727"/>
              <a:ext cx="4437669" cy="574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Marco de referencia</a:t>
              </a: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642938" y="2000250"/>
            <a:ext cx="3786187" cy="4140200"/>
          </a:xfrm>
          <a:prstGeom prst="rect">
            <a:avLst/>
          </a:prstGeom>
          <a:solidFill>
            <a:srgbClr val="DBE6C4"/>
          </a:solidFill>
        </p:spPr>
        <p:txBody>
          <a:bodyPr>
            <a:spAutoFit/>
          </a:bodyPr>
          <a:lstStyle/>
          <a:p>
            <a:pPr>
              <a:defRPr/>
            </a:pPr>
            <a:endParaRPr lang="es-ES" dirty="0"/>
          </a:p>
          <a:p>
            <a:pPr marL="182563" indent="173038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endParaRPr lang="es-ES" dirty="0"/>
          </a:p>
          <a:p>
            <a:pPr marL="268288" indent="-182563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endParaRPr lang="es-ES" sz="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Incidencia de la crisis económica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Riesgos ambientales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Pérdida de competitividad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Riesgo de sustitución de productos en exportación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Reducción de fondos para la financiación del Sistema de C, T e I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Reducción de la inversión en TICs aplicadas a la educación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Reconocimiento insuficiente de investigación e investigadores </a:t>
            </a:r>
          </a:p>
          <a:p>
            <a:pPr marL="268288" indent="-182563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endParaRPr lang="es-ES" sz="1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endParaRPr lang="es-ES" sz="1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8288" indent="-182563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endParaRPr lang="es-ES" sz="1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86313" y="2071688"/>
            <a:ext cx="4071937" cy="3986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182563" indent="173038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endParaRPr lang="es-ES" dirty="0"/>
          </a:p>
          <a:p>
            <a:pPr marL="182563" indent="173038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endParaRPr lang="es-ES" dirty="0"/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Nuevos modelos de movilidad sostenible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Potencial de industrias culturales y creativas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Avance en globalización y apertura de mercados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Actividad consolidada en actividades vinculadas con el desarrollo sostenible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Mayor demanda de ocio por personas de alto poder adquisitivo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Movilización de áreas de la economía vinculadas con la dependencia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Incorporación de conocimiento a sistemas de producción, gestión y comercialización empresarial </a:t>
            </a:r>
          </a:p>
          <a:p>
            <a:pPr marL="268288" indent="-182563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Grupos de investigación y empresas en actividades emergentes de interés internacional</a:t>
            </a:r>
          </a:p>
        </p:txBody>
      </p:sp>
      <p:pic>
        <p:nvPicPr>
          <p:cNvPr id="9221" name="15 Imagen" descr="logo RIS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286500"/>
            <a:ext cx="4460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85728"/>
            <a:ext cx="1271064" cy="127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91762"/>
            <a:ext cx="1071570" cy="108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28735"/>
            <a:ext cx="1071570" cy="105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Elipse"/>
          <p:cNvSpPr/>
          <p:nvPr/>
        </p:nvSpPr>
        <p:spPr>
          <a:xfrm>
            <a:off x="214313" y="1285875"/>
            <a:ext cx="8715375" cy="49291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grpSp>
        <p:nvGrpSpPr>
          <p:cNvPr id="2" name="3 Grupo"/>
          <p:cNvGrpSpPr>
            <a:grpSpLocks/>
          </p:cNvGrpSpPr>
          <p:nvPr/>
        </p:nvGrpSpPr>
        <p:grpSpPr bwMode="auto">
          <a:xfrm>
            <a:off x="2771800" y="357188"/>
            <a:ext cx="5976664" cy="911572"/>
            <a:chOff x="357190" y="0"/>
            <a:chExt cx="4499807" cy="637705"/>
          </a:xfrm>
        </p:grpSpPr>
        <p:sp>
          <p:nvSpPr>
            <p:cNvPr id="5" name="4 Rectángulo redondeado"/>
            <p:cNvSpPr/>
            <p:nvPr/>
          </p:nvSpPr>
          <p:spPr>
            <a:xfrm>
              <a:off x="357190" y="0"/>
              <a:ext cx="4499807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88935" y="31727"/>
              <a:ext cx="4436318" cy="574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-ES" sz="32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VISIÓN </a:t>
              </a:r>
              <a:r>
                <a:rPr lang="es-ES" sz="28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s-ES" sz="28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Andalucía </a:t>
              </a:r>
              <a:r>
                <a:rPr lang="es-ES" sz="28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en el </a:t>
              </a:r>
              <a:r>
                <a:rPr lang="es-ES" sz="28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futuro)</a:t>
              </a:r>
              <a:endParaRPr lang="es-E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10244" name="6 Imagen" descr="logo RIS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072188"/>
            <a:ext cx="642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924175"/>
            <a:ext cx="2189163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653136"/>
            <a:ext cx="2428892" cy="93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509120"/>
            <a:ext cx="2428892" cy="102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852936"/>
            <a:ext cx="208190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8230" y="1557362"/>
            <a:ext cx="1000132" cy="101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1628800"/>
            <a:ext cx="1357322" cy="44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2060848"/>
            <a:ext cx="2000264" cy="125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3429000"/>
            <a:ext cx="1913073" cy="87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636838"/>
            <a:ext cx="2693988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0 Grupo"/>
          <p:cNvGrpSpPr>
            <a:grpSpLocks/>
          </p:cNvGrpSpPr>
          <p:nvPr/>
        </p:nvGrpSpPr>
        <p:grpSpPr bwMode="auto">
          <a:xfrm>
            <a:off x="1475656" y="476672"/>
            <a:ext cx="7488832" cy="1512714"/>
            <a:chOff x="285764" y="23619"/>
            <a:chExt cx="4499807" cy="637705"/>
          </a:xfrm>
        </p:grpSpPr>
        <p:sp>
          <p:nvSpPr>
            <p:cNvPr id="12" name="11 Rectángulo redondeado"/>
            <p:cNvSpPr/>
            <p:nvPr/>
          </p:nvSpPr>
          <p:spPr>
            <a:xfrm>
              <a:off x="285764" y="23619"/>
              <a:ext cx="4499807" cy="6377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36729" y="170182"/>
              <a:ext cx="3856698" cy="338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2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Contenidos: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8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Metodología establecida por la Comisió</a:t>
              </a:r>
              <a:r>
                <a:rPr lang="es-ES" sz="28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 Europea</a:t>
              </a:r>
              <a:endParaRPr lang="es-E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 r="18728"/>
          <a:stretch>
            <a:fillRect/>
          </a:stretch>
        </p:blipFill>
        <p:spPr bwMode="auto">
          <a:xfrm>
            <a:off x="472743" y="2420888"/>
            <a:ext cx="2875122" cy="64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r="21095"/>
          <a:stretch>
            <a:fillRect/>
          </a:stretch>
        </p:blipFill>
        <p:spPr bwMode="auto">
          <a:xfrm>
            <a:off x="4788023" y="5013176"/>
            <a:ext cx="2302397" cy="66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r="14746"/>
          <a:stretch>
            <a:fillRect/>
          </a:stretch>
        </p:blipFill>
        <p:spPr bwMode="auto">
          <a:xfrm>
            <a:off x="5508103" y="3717032"/>
            <a:ext cx="3130940" cy="59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r="25465"/>
          <a:stretch>
            <a:fillRect/>
          </a:stretch>
        </p:blipFill>
        <p:spPr bwMode="auto">
          <a:xfrm>
            <a:off x="4932039" y="2348880"/>
            <a:ext cx="2013451" cy="66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7" cstate="print"/>
          <a:srcRect r="26520"/>
          <a:stretch>
            <a:fillRect/>
          </a:stretch>
        </p:blipFill>
        <p:spPr bwMode="auto">
          <a:xfrm>
            <a:off x="1043608" y="3766808"/>
            <a:ext cx="1728192" cy="53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5013176"/>
            <a:ext cx="108012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6663</TotalTime>
  <Words>1662</Words>
  <Application>Microsoft Office PowerPoint</Application>
  <PresentationFormat>Presentación en pantalla (4:3)</PresentationFormat>
  <Paragraphs>317</Paragraphs>
  <Slides>45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  <vt:variant>
        <vt:lpstr>Presentaciones personalizadas</vt:lpstr>
      </vt:variant>
      <vt:variant>
        <vt:i4>1</vt:i4>
      </vt:variant>
    </vt:vector>
  </HeadingPairs>
  <TitlesOfParts>
    <vt:vector size="4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Presentación personalizada 1</vt:lpstr>
    </vt:vector>
  </TitlesOfParts>
  <Company>INERCO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contenido</dc:title>
  <dc:creator>Bernardo</dc:creator>
  <cp:lastModifiedBy>mruizruiz</cp:lastModifiedBy>
  <cp:revision>591</cp:revision>
  <cp:lastPrinted>2014-10-06T06:51:30Z</cp:lastPrinted>
  <dcterms:created xsi:type="dcterms:W3CDTF">2011-10-05T15:53:05Z</dcterms:created>
  <dcterms:modified xsi:type="dcterms:W3CDTF">2020-12-22T21:39:43Z</dcterms:modified>
</cp:coreProperties>
</file>